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4"/>
  </p:notesMasterIdLst>
  <p:sldIdLst>
    <p:sldId id="2076136299" r:id="rId3"/>
    <p:sldId id="2076136342" r:id="rId4"/>
    <p:sldId id="301" r:id="rId5"/>
    <p:sldId id="2076136325" r:id="rId6"/>
    <p:sldId id="260" r:id="rId7"/>
    <p:sldId id="259" r:id="rId8"/>
    <p:sldId id="2076136346" r:id="rId9"/>
    <p:sldId id="2076136331" r:id="rId10"/>
    <p:sldId id="267" r:id="rId11"/>
    <p:sldId id="2076136333" r:id="rId12"/>
    <p:sldId id="2076136326" r:id="rId13"/>
    <p:sldId id="2076136335" r:id="rId14"/>
    <p:sldId id="2076136332" r:id="rId15"/>
    <p:sldId id="2076136337" r:id="rId16"/>
    <p:sldId id="2076136339" r:id="rId17"/>
    <p:sldId id="2076136340" r:id="rId18"/>
    <p:sldId id="2076136338" r:id="rId19"/>
    <p:sldId id="2076136341" r:id="rId20"/>
    <p:sldId id="273" r:id="rId21"/>
    <p:sldId id="276" r:id="rId22"/>
    <p:sldId id="274" r:id="rId23"/>
    <p:sldId id="2076136343" r:id="rId24"/>
    <p:sldId id="258" r:id="rId25"/>
    <p:sldId id="264" r:id="rId26"/>
    <p:sldId id="265" r:id="rId27"/>
    <p:sldId id="2076136327" r:id="rId28"/>
    <p:sldId id="2076136328" r:id="rId29"/>
    <p:sldId id="270" r:id="rId30"/>
    <p:sldId id="2076136345" r:id="rId31"/>
    <p:sldId id="2076136344" r:id="rId32"/>
    <p:sldId id="2076136302" r:id="rId33"/>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1702" autoAdjust="0"/>
  </p:normalViewPr>
  <p:slideViewPr>
    <p:cSldViewPr snapToGrid="0">
      <p:cViewPr varScale="1">
        <p:scale>
          <a:sx n="116" d="100"/>
          <a:sy n="116" d="100"/>
        </p:scale>
        <p:origin x="4152"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Environment</a:t>
          </a:r>
        </a:p>
        <a:p>
          <a:r>
            <a:rPr lang="en-US" b="0" i="0" dirty="0">
              <a:solidFill>
                <a:srgbClr val="171717"/>
              </a:solidFill>
              <a:effectLst/>
              <a:latin typeface="Segoe UI" panose="020B0502040204020203" pitchFamily="34" charset="0"/>
            </a:rPr>
            <a:t>provisioning</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dirty="0">
              <a:solidFill>
                <a:srgbClr val="171717"/>
              </a:solidFill>
              <a:latin typeface="Segoe UI" panose="020B0502040204020203" pitchFamily="34" charset="0"/>
            </a:rPr>
            <a:t>Infrastructure deployment</a:t>
          </a: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Application(s) deployment</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02440932-FDC0-4A25-BA60-501D2A7FAA0D}">
      <dgm:prSet/>
      <dgm:spPr/>
      <dgm:t>
        <a:bodyPr/>
        <a:lstStyle/>
        <a:p>
          <a:r>
            <a:rPr lang="en-US">
              <a:solidFill>
                <a:srgbClr val="171717"/>
              </a:solidFill>
              <a:latin typeface="Segoe UI" panose="020B0502040204020203" pitchFamily="34" charset="0"/>
            </a:rPr>
            <a:t>Data deployment</a:t>
          </a:r>
          <a:endParaRPr lang="en-US" dirty="0">
            <a:solidFill>
              <a:srgbClr val="171717"/>
            </a:solidFill>
            <a:latin typeface="Segoe UI" panose="020B0502040204020203" pitchFamily="34" charset="0"/>
          </a:endParaRPr>
        </a:p>
      </dgm:t>
    </dgm:pt>
    <dgm:pt modelId="{7AFA6251-5FA9-46A0-A1BC-55D53FE11C7A}" type="parTrans" cxnId="{D5612796-DFA1-4DBB-BD4E-798CD3DBE016}">
      <dgm:prSet/>
      <dgm:spPr/>
      <dgm:t>
        <a:bodyPr/>
        <a:lstStyle/>
        <a:p>
          <a:endParaRPr lang="en-US"/>
        </a:p>
      </dgm:t>
    </dgm:pt>
    <dgm:pt modelId="{70B9B8EF-ECFF-406F-A078-7D83E5460300}" type="sibTrans" cxnId="{D5612796-DFA1-4DBB-BD4E-798CD3DBE016}">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4">
        <dgm:presLayoutVars>
          <dgm:bulletEnabled val="1"/>
        </dgm:presLayoutVars>
      </dgm:prSet>
      <dgm:spPr/>
    </dgm:pt>
    <dgm:pt modelId="{38270C4A-87D9-485F-AFDB-6B8F3F809342}" type="pres">
      <dgm:prSet presAssocID="{4DA98267-D40D-40C5-A222-45ADC7235431}" presName="sibTrans" presStyleLbl="sibTrans2D1" presStyleIdx="0" presStyleCnt="3"/>
      <dgm:spPr/>
    </dgm:pt>
    <dgm:pt modelId="{2A15CD33-7706-4A19-8CA6-6A7D88DF3757}" type="pres">
      <dgm:prSet presAssocID="{4DA98267-D40D-40C5-A222-45ADC7235431}" presName="connectorText" presStyleLbl="sibTrans2D1" presStyleIdx="0" presStyleCnt="3"/>
      <dgm:spPr/>
    </dgm:pt>
    <dgm:pt modelId="{31534FAA-3BD0-4DDC-A7D4-5C741D6B0C34}" type="pres">
      <dgm:prSet presAssocID="{8618C766-1465-4051-A5AB-BEB80CBE7780}" presName="node" presStyleLbl="node1" presStyleIdx="1" presStyleCnt="4">
        <dgm:presLayoutVars>
          <dgm:bulletEnabled val="1"/>
        </dgm:presLayoutVars>
      </dgm:prSet>
      <dgm:spPr/>
    </dgm:pt>
    <dgm:pt modelId="{3B094697-8A3E-445A-9523-9CB6AF345E10}" type="pres">
      <dgm:prSet presAssocID="{CE8134EC-11BA-4CF1-B27F-DDD7BD3BE5C1}" presName="sibTrans" presStyleLbl="sibTrans2D1" presStyleIdx="1" presStyleCnt="3"/>
      <dgm:spPr/>
    </dgm:pt>
    <dgm:pt modelId="{79D93F73-42E1-4F71-A349-F5603DC8157B}" type="pres">
      <dgm:prSet presAssocID="{CE8134EC-11BA-4CF1-B27F-DDD7BD3BE5C1}" presName="connectorText" presStyleLbl="sibTrans2D1" presStyleIdx="1" presStyleCnt="3"/>
      <dgm:spPr/>
    </dgm:pt>
    <dgm:pt modelId="{020D5389-6795-4100-87B1-26117362D179}" type="pres">
      <dgm:prSet presAssocID="{57922B6E-9276-4B93-AF27-CCFB210B0727}" presName="node" presStyleLbl="node1" presStyleIdx="2" presStyleCnt="4">
        <dgm:presLayoutVars>
          <dgm:bulletEnabled val="1"/>
        </dgm:presLayoutVars>
      </dgm:prSet>
      <dgm:spPr/>
    </dgm:pt>
    <dgm:pt modelId="{EEAF6169-6680-437A-BE50-5A76B71EA3A9}" type="pres">
      <dgm:prSet presAssocID="{70292467-B3C7-4E82-9B26-1BD33AC47AB9}" presName="sibTrans" presStyleLbl="sibTrans2D1" presStyleIdx="2" presStyleCnt="3"/>
      <dgm:spPr/>
    </dgm:pt>
    <dgm:pt modelId="{4E01AAF8-2F89-4845-BA8C-75E22F1C04F9}" type="pres">
      <dgm:prSet presAssocID="{70292467-B3C7-4E82-9B26-1BD33AC47AB9}" presName="connectorText" presStyleLbl="sibTrans2D1" presStyleIdx="2" presStyleCnt="3"/>
      <dgm:spPr/>
    </dgm:pt>
    <dgm:pt modelId="{45C4DEA9-D37B-4C99-B230-98FCAB595B49}" type="pres">
      <dgm:prSet presAssocID="{02440932-FDC0-4A25-BA60-501D2A7FAA0D}" presName="node" presStyleLbl="node1" presStyleIdx="3" presStyleCnt="4">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02C2E02D-E7A5-40D0-A590-10A05239FE37}" type="presOf" srcId="{70292467-B3C7-4E82-9B26-1BD33AC47AB9}" destId="{EEAF6169-6680-437A-BE50-5A76B71EA3A9}" srcOrd="0" destOrd="0" presId="urn:microsoft.com/office/officeart/2005/8/layout/process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7F08E27B-C90B-45E5-8276-A779031F6164}" type="presOf" srcId="{70292467-B3C7-4E82-9B26-1BD33AC47AB9}" destId="{4E01AAF8-2F89-4845-BA8C-75E22F1C04F9}" srcOrd="1"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EB83A993-8CFA-402D-BF36-41385626616F}" type="presOf" srcId="{02440932-FDC0-4A25-BA60-501D2A7FAA0D}" destId="{45C4DEA9-D37B-4C99-B230-98FCAB595B49}" srcOrd="0" destOrd="0" presId="urn:microsoft.com/office/officeart/2005/8/layout/process1"/>
    <dgm:cxn modelId="{D5612796-DFA1-4DBB-BD4E-798CD3DBE016}" srcId="{CD1CD9D8-C457-4477-85DD-C75F74243B58}" destId="{02440932-FDC0-4A25-BA60-501D2A7FAA0D}" srcOrd="3" destOrd="0" parTransId="{7AFA6251-5FA9-46A0-A1BC-55D53FE11C7A}" sibTransId="{70B9B8EF-ECFF-406F-A078-7D83E5460300}"/>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 modelId="{3A66F7F6-731D-465E-B417-9DFA9C4433A0}" type="presParOf" srcId="{F2367C42-4A28-48A9-8D6D-DD819042FFDE}" destId="{EEAF6169-6680-437A-BE50-5A76B71EA3A9}" srcOrd="5" destOrd="0" presId="urn:microsoft.com/office/officeart/2005/8/layout/process1"/>
    <dgm:cxn modelId="{86238868-B9D6-4C3E-9BDC-08B17993B280}" type="presParOf" srcId="{EEAF6169-6680-437A-BE50-5A76B71EA3A9}" destId="{4E01AAF8-2F89-4845-BA8C-75E22F1C04F9}" srcOrd="0" destOrd="0" presId="urn:microsoft.com/office/officeart/2005/8/layout/process1"/>
    <dgm:cxn modelId="{F33F6441-25DD-43AC-80AA-B4DD0B0813DF}" type="presParOf" srcId="{F2367C42-4A28-48A9-8D6D-DD819042FFDE}" destId="{45C4DEA9-D37B-4C99-B230-98FCAB595B49}"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Change infra code</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dirty="0">
              <a:solidFill>
                <a:srgbClr val="171717"/>
              </a:solidFill>
              <a:latin typeface="Segoe UI" panose="020B0502040204020203" pitchFamily="34" charset="0"/>
            </a:rPr>
            <a:t>Trigger deployment</a:t>
          </a: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Deploy to cloud</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3">
        <dgm:presLayoutVars>
          <dgm:bulletEnabled val="1"/>
        </dgm:presLayoutVars>
      </dgm:prSet>
      <dgm:spPr/>
    </dgm:pt>
    <dgm:pt modelId="{38270C4A-87D9-485F-AFDB-6B8F3F809342}" type="pres">
      <dgm:prSet presAssocID="{4DA98267-D40D-40C5-A222-45ADC7235431}" presName="sibTrans" presStyleLbl="sibTrans2D1" presStyleIdx="0" presStyleCnt="2"/>
      <dgm:spPr/>
    </dgm:pt>
    <dgm:pt modelId="{2A15CD33-7706-4A19-8CA6-6A7D88DF3757}" type="pres">
      <dgm:prSet presAssocID="{4DA98267-D40D-40C5-A222-45ADC7235431}" presName="connectorText" presStyleLbl="sibTrans2D1" presStyleIdx="0" presStyleCnt="2"/>
      <dgm:spPr/>
    </dgm:pt>
    <dgm:pt modelId="{31534FAA-3BD0-4DDC-A7D4-5C741D6B0C34}" type="pres">
      <dgm:prSet presAssocID="{8618C766-1465-4051-A5AB-BEB80CBE7780}" presName="node" presStyleLbl="node1" presStyleIdx="1" presStyleCnt="3">
        <dgm:presLayoutVars>
          <dgm:bulletEnabled val="1"/>
        </dgm:presLayoutVars>
      </dgm:prSet>
      <dgm:spPr/>
    </dgm:pt>
    <dgm:pt modelId="{3B094697-8A3E-445A-9523-9CB6AF345E10}" type="pres">
      <dgm:prSet presAssocID="{CE8134EC-11BA-4CF1-B27F-DDD7BD3BE5C1}" presName="sibTrans" presStyleLbl="sibTrans2D1" presStyleIdx="1" presStyleCnt="2"/>
      <dgm:spPr/>
    </dgm:pt>
    <dgm:pt modelId="{79D93F73-42E1-4F71-A349-F5603DC8157B}" type="pres">
      <dgm:prSet presAssocID="{CE8134EC-11BA-4CF1-B27F-DDD7BD3BE5C1}" presName="connectorText" presStyleLbl="sibTrans2D1" presStyleIdx="1" presStyleCnt="2"/>
      <dgm:spPr/>
    </dgm:pt>
    <dgm:pt modelId="{020D5389-6795-4100-87B1-26117362D179}" type="pres">
      <dgm:prSet presAssocID="{57922B6E-9276-4B93-AF27-CCFB210B0727}" presName="node" presStyleLbl="node1" presStyleIdx="2" presStyleCnt="3">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CD9D8-C457-4477-85DD-C75F74243B58}" type="doc">
      <dgm:prSet loTypeId="urn:microsoft.com/office/officeart/2005/8/layout/process1" loCatId="process" qsTypeId="urn:microsoft.com/office/officeart/2005/8/quickstyle/simple1" qsCatId="simple" csTypeId="urn:microsoft.com/office/officeart/2005/8/colors/accent1_2" csCatId="accent1" phldr="1"/>
      <dgm:spPr/>
    </dgm:pt>
    <dgm:pt modelId="{7AC06C11-1025-4BC0-B2F3-41F969D2FE81}">
      <dgm:prSet phldrT="[Text]"/>
      <dgm:spPr/>
      <dgm:t>
        <a:bodyPr/>
        <a:lstStyle/>
        <a:p>
          <a:r>
            <a:rPr lang="en-US" b="0" i="0" dirty="0">
              <a:solidFill>
                <a:srgbClr val="171717"/>
              </a:solidFill>
              <a:effectLst/>
              <a:latin typeface="Segoe UI" panose="020B0502040204020203" pitchFamily="34" charset="0"/>
            </a:rPr>
            <a:t>Azure Repo</a:t>
          </a:r>
        </a:p>
        <a:p>
          <a:r>
            <a:rPr lang="en-US" b="0" i="0" dirty="0">
              <a:solidFill>
                <a:srgbClr val="171717"/>
              </a:solidFill>
              <a:effectLst/>
              <a:latin typeface="Segoe UI" panose="020B0502040204020203" pitchFamily="34" charset="0"/>
            </a:rPr>
            <a:t>GitHub</a:t>
          </a:r>
          <a:endParaRPr lang="en-US" dirty="0"/>
        </a:p>
      </dgm:t>
    </dgm:pt>
    <dgm:pt modelId="{677E8B60-F8AD-401F-BE85-4A315B3676E3}" type="parTrans" cxnId="{64344D12-AA5F-4422-8C63-B03A30E05784}">
      <dgm:prSet/>
      <dgm:spPr/>
      <dgm:t>
        <a:bodyPr/>
        <a:lstStyle/>
        <a:p>
          <a:endParaRPr lang="en-US"/>
        </a:p>
      </dgm:t>
    </dgm:pt>
    <dgm:pt modelId="{4DA98267-D40D-40C5-A222-45ADC7235431}" type="sibTrans" cxnId="{64344D12-AA5F-4422-8C63-B03A30E05784}">
      <dgm:prSet/>
      <dgm:spPr/>
      <dgm:t>
        <a:bodyPr/>
        <a:lstStyle/>
        <a:p>
          <a:endParaRPr lang="en-US"/>
        </a:p>
      </dgm:t>
    </dgm:pt>
    <dgm:pt modelId="{8618C766-1465-4051-A5AB-BEB80CBE7780}">
      <dgm:prSet/>
      <dgm:spPr/>
      <dgm:t>
        <a:bodyPr/>
        <a:lstStyle/>
        <a:p>
          <a:r>
            <a:rPr lang="en-US" b="0" i="0" dirty="0">
              <a:solidFill>
                <a:srgbClr val="171717"/>
              </a:solidFill>
              <a:effectLst/>
              <a:latin typeface="Segoe UI" panose="020B0502040204020203" pitchFamily="34" charset="0"/>
            </a:rPr>
            <a:t>Azure Pipeline</a:t>
          </a:r>
        </a:p>
        <a:p>
          <a:r>
            <a:rPr lang="en-US" b="0" i="0" dirty="0">
              <a:solidFill>
                <a:srgbClr val="171717"/>
              </a:solidFill>
              <a:effectLst/>
              <a:latin typeface="Segoe UI" panose="020B0502040204020203" pitchFamily="34" charset="0"/>
            </a:rPr>
            <a:t>GitHub Actions</a:t>
          </a:r>
          <a:endParaRPr lang="en-US" dirty="0">
            <a:solidFill>
              <a:srgbClr val="171717"/>
            </a:solidFill>
            <a:latin typeface="Segoe UI" panose="020B0502040204020203" pitchFamily="34" charset="0"/>
          </a:endParaRPr>
        </a:p>
      </dgm:t>
    </dgm:pt>
    <dgm:pt modelId="{C3ADA231-30A7-4AA6-BA84-25B715CC9B89}" type="parTrans" cxnId="{D8F86CD1-16AB-43EA-A1DD-7700F88193E8}">
      <dgm:prSet/>
      <dgm:spPr/>
      <dgm:t>
        <a:bodyPr/>
        <a:lstStyle/>
        <a:p>
          <a:endParaRPr lang="en-US"/>
        </a:p>
      </dgm:t>
    </dgm:pt>
    <dgm:pt modelId="{CE8134EC-11BA-4CF1-B27F-DDD7BD3BE5C1}" type="sibTrans" cxnId="{D8F86CD1-16AB-43EA-A1DD-7700F88193E8}">
      <dgm:prSet/>
      <dgm:spPr/>
      <dgm:t>
        <a:bodyPr/>
        <a:lstStyle/>
        <a:p>
          <a:endParaRPr lang="en-US"/>
        </a:p>
      </dgm:t>
    </dgm:pt>
    <dgm:pt modelId="{57922B6E-9276-4B93-AF27-CCFB210B0727}">
      <dgm:prSet/>
      <dgm:spPr/>
      <dgm:t>
        <a:bodyPr/>
        <a:lstStyle/>
        <a:p>
          <a:r>
            <a:rPr lang="en-US" dirty="0">
              <a:solidFill>
                <a:srgbClr val="171717"/>
              </a:solidFill>
              <a:latin typeface="Segoe UI" panose="020B0502040204020203" pitchFamily="34" charset="0"/>
            </a:rPr>
            <a:t>Cloud</a:t>
          </a:r>
        </a:p>
      </dgm:t>
    </dgm:pt>
    <dgm:pt modelId="{1352E94A-5D17-49ED-89E1-1EE412967886}" type="parTrans" cxnId="{2DF95884-3D46-43B0-BB24-B2E499A91268}">
      <dgm:prSet/>
      <dgm:spPr/>
      <dgm:t>
        <a:bodyPr/>
        <a:lstStyle/>
        <a:p>
          <a:endParaRPr lang="en-US"/>
        </a:p>
      </dgm:t>
    </dgm:pt>
    <dgm:pt modelId="{70292467-B3C7-4E82-9B26-1BD33AC47AB9}" type="sibTrans" cxnId="{2DF95884-3D46-43B0-BB24-B2E499A91268}">
      <dgm:prSet/>
      <dgm:spPr/>
      <dgm:t>
        <a:bodyPr/>
        <a:lstStyle/>
        <a:p>
          <a:endParaRPr lang="en-US"/>
        </a:p>
      </dgm:t>
    </dgm:pt>
    <dgm:pt modelId="{F2367C42-4A28-48A9-8D6D-DD819042FFDE}" type="pres">
      <dgm:prSet presAssocID="{CD1CD9D8-C457-4477-85DD-C75F74243B58}" presName="Name0" presStyleCnt="0">
        <dgm:presLayoutVars>
          <dgm:dir/>
          <dgm:resizeHandles val="exact"/>
        </dgm:presLayoutVars>
      </dgm:prSet>
      <dgm:spPr/>
    </dgm:pt>
    <dgm:pt modelId="{C77177D4-CC69-43CA-9F04-DD8F469F1910}" type="pres">
      <dgm:prSet presAssocID="{7AC06C11-1025-4BC0-B2F3-41F969D2FE81}" presName="node" presStyleLbl="node1" presStyleIdx="0" presStyleCnt="3">
        <dgm:presLayoutVars>
          <dgm:bulletEnabled val="1"/>
        </dgm:presLayoutVars>
      </dgm:prSet>
      <dgm:spPr/>
    </dgm:pt>
    <dgm:pt modelId="{38270C4A-87D9-485F-AFDB-6B8F3F809342}" type="pres">
      <dgm:prSet presAssocID="{4DA98267-D40D-40C5-A222-45ADC7235431}" presName="sibTrans" presStyleLbl="sibTrans2D1" presStyleIdx="0" presStyleCnt="2"/>
      <dgm:spPr/>
    </dgm:pt>
    <dgm:pt modelId="{2A15CD33-7706-4A19-8CA6-6A7D88DF3757}" type="pres">
      <dgm:prSet presAssocID="{4DA98267-D40D-40C5-A222-45ADC7235431}" presName="connectorText" presStyleLbl="sibTrans2D1" presStyleIdx="0" presStyleCnt="2"/>
      <dgm:spPr/>
    </dgm:pt>
    <dgm:pt modelId="{31534FAA-3BD0-4DDC-A7D4-5C741D6B0C34}" type="pres">
      <dgm:prSet presAssocID="{8618C766-1465-4051-A5AB-BEB80CBE7780}" presName="node" presStyleLbl="node1" presStyleIdx="1" presStyleCnt="3">
        <dgm:presLayoutVars>
          <dgm:bulletEnabled val="1"/>
        </dgm:presLayoutVars>
      </dgm:prSet>
      <dgm:spPr/>
    </dgm:pt>
    <dgm:pt modelId="{3B094697-8A3E-445A-9523-9CB6AF345E10}" type="pres">
      <dgm:prSet presAssocID="{CE8134EC-11BA-4CF1-B27F-DDD7BD3BE5C1}" presName="sibTrans" presStyleLbl="sibTrans2D1" presStyleIdx="1" presStyleCnt="2"/>
      <dgm:spPr/>
    </dgm:pt>
    <dgm:pt modelId="{79D93F73-42E1-4F71-A349-F5603DC8157B}" type="pres">
      <dgm:prSet presAssocID="{CE8134EC-11BA-4CF1-B27F-DDD7BD3BE5C1}" presName="connectorText" presStyleLbl="sibTrans2D1" presStyleIdx="1" presStyleCnt="2"/>
      <dgm:spPr/>
    </dgm:pt>
    <dgm:pt modelId="{020D5389-6795-4100-87B1-26117362D179}" type="pres">
      <dgm:prSet presAssocID="{57922B6E-9276-4B93-AF27-CCFB210B0727}" presName="node" presStyleLbl="node1" presStyleIdx="2" presStyleCnt="3">
        <dgm:presLayoutVars>
          <dgm:bulletEnabled val="1"/>
        </dgm:presLayoutVars>
      </dgm:prSet>
      <dgm:spPr/>
    </dgm:pt>
  </dgm:ptLst>
  <dgm:cxnLst>
    <dgm:cxn modelId="{72190411-9D8F-4C51-9A48-AC5BD8D7C35D}" type="presOf" srcId="{4DA98267-D40D-40C5-A222-45ADC7235431}" destId="{2A15CD33-7706-4A19-8CA6-6A7D88DF3757}" srcOrd="1" destOrd="0" presId="urn:microsoft.com/office/officeart/2005/8/layout/process1"/>
    <dgm:cxn modelId="{64344D12-AA5F-4422-8C63-B03A30E05784}" srcId="{CD1CD9D8-C457-4477-85DD-C75F74243B58}" destId="{7AC06C11-1025-4BC0-B2F3-41F969D2FE81}" srcOrd="0" destOrd="0" parTransId="{677E8B60-F8AD-401F-BE85-4A315B3676E3}" sibTransId="{4DA98267-D40D-40C5-A222-45ADC7235431}"/>
    <dgm:cxn modelId="{A9120C64-3227-4F9C-BCBB-002B24BD2193}" type="presOf" srcId="{4DA98267-D40D-40C5-A222-45ADC7235431}" destId="{38270C4A-87D9-485F-AFDB-6B8F3F809342}" srcOrd="0" destOrd="0" presId="urn:microsoft.com/office/officeart/2005/8/layout/process1"/>
    <dgm:cxn modelId="{83C8E47A-FF09-4E01-9E7F-31E21A051B3B}" type="presOf" srcId="{57922B6E-9276-4B93-AF27-CCFB210B0727}" destId="{020D5389-6795-4100-87B1-26117362D179}" srcOrd="0" destOrd="0" presId="urn:microsoft.com/office/officeart/2005/8/layout/process1"/>
    <dgm:cxn modelId="{2DF95884-3D46-43B0-BB24-B2E499A91268}" srcId="{CD1CD9D8-C457-4477-85DD-C75F74243B58}" destId="{57922B6E-9276-4B93-AF27-CCFB210B0727}" srcOrd="2" destOrd="0" parTransId="{1352E94A-5D17-49ED-89E1-1EE412967886}" sibTransId="{70292467-B3C7-4E82-9B26-1BD33AC47AB9}"/>
    <dgm:cxn modelId="{F2447489-4FA3-49E3-A0E7-1B4D1469A17E}" type="presOf" srcId="{CE8134EC-11BA-4CF1-B27F-DDD7BD3BE5C1}" destId="{79D93F73-42E1-4F71-A349-F5603DC8157B}" srcOrd="1" destOrd="0" presId="urn:microsoft.com/office/officeart/2005/8/layout/process1"/>
    <dgm:cxn modelId="{F8D5F2A0-7183-4731-B191-D48B6410C692}" type="presOf" srcId="{8618C766-1465-4051-A5AB-BEB80CBE7780}" destId="{31534FAA-3BD0-4DDC-A7D4-5C741D6B0C34}" srcOrd="0" destOrd="0" presId="urn:microsoft.com/office/officeart/2005/8/layout/process1"/>
    <dgm:cxn modelId="{A0FD0BB2-F985-49DF-AFF4-82BCC1A5E4A9}" type="presOf" srcId="{CD1CD9D8-C457-4477-85DD-C75F74243B58}" destId="{F2367C42-4A28-48A9-8D6D-DD819042FFDE}" srcOrd="0" destOrd="0" presId="urn:microsoft.com/office/officeart/2005/8/layout/process1"/>
    <dgm:cxn modelId="{8E72FCB8-60A1-48F3-8182-232A2AE323DD}" type="presOf" srcId="{CE8134EC-11BA-4CF1-B27F-DDD7BD3BE5C1}" destId="{3B094697-8A3E-445A-9523-9CB6AF345E10}" srcOrd="0" destOrd="0" presId="urn:microsoft.com/office/officeart/2005/8/layout/process1"/>
    <dgm:cxn modelId="{D8F86CD1-16AB-43EA-A1DD-7700F88193E8}" srcId="{CD1CD9D8-C457-4477-85DD-C75F74243B58}" destId="{8618C766-1465-4051-A5AB-BEB80CBE7780}" srcOrd="1" destOrd="0" parTransId="{C3ADA231-30A7-4AA6-BA84-25B715CC9B89}" sibTransId="{CE8134EC-11BA-4CF1-B27F-DDD7BD3BE5C1}"/>
    <dgm:cxn modelId="{EA4BA0DC-F1B5-49B9-ACF1-5C1CAA7B6B18}" type="presOf" srcId="{7AC06C11-1025-4BC0-B2F3-41F969D2FE81}" destId="{C77177D4-CC69-43CA-9F04-DD8F469F1910}" srcOrd="0" destOrd="0" presId="urn:microsoft.com/office/officeart/2005/8/layout/process1"/>
    <dgm:cxn modelId="{0119DA91-5A33-4165-9298-A733B9D5E6D5}" type="presParOf" srcId="{F2367C42-4A28-48A9-8D6D-DD819042FFDE}" destId="{C77177D4-CC69-43CA-9F04-DD8F469F1910}" srcOrd="0" destOrd="0" presId="urn:microsoft.com/office/officeart/2005/8/layout/process1"/>
    <dgm:cxn modelId="{B762447D-7270-4794-8703-1ADAF0AA6C61}" type="presParOf" srcId="{F2367C42-4A28-48A9-8D6D-DD819042FFDE}" destId="{38270C4A-87D9-485F-AFDB-6B8F3F809342}" srcOrd="1" destOrd="0" presId="urn:microsoft.com/office/officeart/2005/8/layout/process1"/>
    <dgm:cxn modelId="{B7ED00A9-66C9-4198-8880-397B58AAFD1A}" type="presParOf" srcId="{38270C4A-87D9-485F-AFDB-6B8F3F809342}" destId="{2A15CD33-7706-4A19-8CA6-6A7D88DF3757}" srcOrd="0" destOrd="0" presId="urn:microsoft.com/office/officeart/2005/8/layout/process1"/>
    <dgm:cxn modelId="{7B676885-0BDA-4792-AA67-2772B8DA9E85}" type="presParOf" srcId="{F2367C42-4A28-48A9-8D6D-DD819042FFDE}" destId="{31534FAA-3BD0-4DDC-A7D4-5C741D6B0C34}" srcOrd="2" destOrd="0" presId="urn:microsoft.com/office/officeart/2005/8/layout/process1"/>
    <dgm:cxn modelId="{5291203E-BF58-497C-AFAB-90D9AEEF427E}" type="presParOf" srcId="{F2367C42-4A28-48A9-8D6D-DD819042FFDE}" destId="{3B094697-8A3E-445A-9523-9CB6AF345E10}" srcOrd="3" destOrd="0" presId="urn:microsoft.com/office/officeart/2005/8/layout/process1"/>
    <dgm:cxn modelId="{0F77B4CE-6757-4A6D-98D9-ACBD28F02B9D}" type="presParOf" srcId="{3B094697-8A3E-445A-9523-9CB6AF345E10}" destId="{79D93F73-42E1-4F71-A349-F5603DC8157B}" srcOrd="0" destOrd="0" presId="urn:microsoft.com/office/officeart/2005/8/layout/process1"/>
    <dgm:cxn modelId="{15CC32C9-9BD7-4E82-AD23-9E0BBAC4C538}" type="presParOf" srcId="{F2367C42-4A28-48A9-8D6D-DD819042FFDE}" destId="{020D5389-6795-4100-87B1-26117362D179}"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4484"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solidFill>
                <a:srgbClr val="171717"/>
              </a:solidFill>
              <a:effectLst/>
              <a:latin typeface="Segoe UI" panose="020B0502040204020203" pitchFamily="34" charset="0"/>
            </a:rPr>
            <a:t>Environment</a:t>
          </a:r>
        </a:p>
        <a:p>
          <a:pPr marL="0" lvl="0" indent="0" algn="ctr" defTabSz="977900">
            <a:lnSpc>
              <a:spcPct val="90000"/>
            </a:lnSpc>
            <a:spcBef>
              <a:spcPct val="0"/>
            </a:spcBef>
            <a:spcAft>
              <a:spcPct val="35000"/>
            </a:spcAft>
            <a:buNone/>
          </a:pPr>
          <a:r>
            <a:rPr lang="en-US" sz="2200" b="0" i="0" kern="1200" dirty="0">
              <a:solidFill>
                <a:srgbClr val="171717"/>
              </a:solidFill>
              <a:effectLst/>
              <a:latin typeface="Segoe UI" panose="020B0502040204020203" pitchFamily="34" charset="0"/>
            </a:rPr>
            <a:t>provisioning</a:t>
          </a:r>
          <a:endParaRPr lang="en-US" sz="2200" kern="1200" dirty="0"/>
        </a:p>
      </dsp:txBody>
      <dsp:txXfrm>
        <a:off x="38944" y="2315115"/>
        <a:ext cx="1891993" cy="1107628"/>
      </dsp:txXfrm>
    </dsp:sp>
    <dsp:sp modelId="{38270C4A-87D9-485F-AFDB-6B8F3F809342}">
      <dsp:nvSpPr>
        <dsp:cNvPr id="0" name=""/>
        <dsp:cNvSpPr/>
      </dsp:nvSpPr>
      <dsp:spPr>
        <a:xfrm>
          <a:off x="2161489"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61489" y="2723037"/>
        <a:ext cx="290999" cy="291784"/>
      </dsp:txXfrm>
    </dsp:sp>
    <dsp:sp modelId="{31534FAA-3BD0-4DDC-A7D4-5C741D6B0C34}">
      <dsp:nvSpPr>
        <dsp:cNvPr id="0" name=""/>
        <dsp:cNvSpPr/>
      </dsp:nvSpPr>
      <dsp:spPr>
        <a:xfrm>
          <a:off x="2749763"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171717"/>
              </a:solidFill>
              <a:latin typeface="Segoe UI" panose="020B0502040204020203" pitchFamily="34" charset="0"/>
            </a:rPr>
            <a:t>Infrastructure deployment</a:t>
          </a:r>
        </a:p>
      </dsp:txBody>
      <dsp:txXfrm>
        <a:off x="2784223" y="2315115"/>
        <a:ext cx="1891993" cy="1107628"/>
      </dsp:txXfrm>
    </dsp:sp>
    <dsp:sp modelId="{3B094697-8A3E-445A-9523-9CB6AF345E10}">
      <dsp:nvSpPr>
        <dsp:cNvPr id="0" name=""/>
        <dsp:cNvSpPr/>
      </dsp:nvSpPr>
      <dsp:spPr>
        <a:xfrm>
          <a:off x="4906768"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906768" y="2723037"/>
        <a:ext cx="290999" cy="291784"/>
      </dsp:txXfrm>
    </dsp:sp>
    <dsp:sp modelId="{020D5389-6795-4100-87B1-26117362D179}">
      <dsp:nvSpPr>
        <dsp:cNvPr id="0" name=""/>
        <dsp:cNvSpPr/>
      </dsp:nvSpPr>
      <dsp:spPr>
        <a:xfrm>
          <a:off x="5495042"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171717"/>
              </a:solidFill>
              <a:latin typeface="Segoe UI" panose="020B0502040204020203" pitchFamily="34" charset="0"/>
            </a:rPr>
            <a:t>Application(s) deployment</a:t>
          </a:r>
        </a:p>
      </dsp:txBody>
      <dsp:txXfrm>
        <a:off x="5529502" y="2315115"/>
        <a:ext cx="1891993" cy="1107628"/>
      </dsp:txXfrm>
    </dsp:sp>
    <dsp:sp modelId="{EEAF6169-6680-437A-BE50-5A76B71EA3A9}">
      <dsp:nvSpPr>
        <dsp:cNvPr id="0" name=""/>
        <dsp:cNvSpPr/>
      </dsp:nvSpPr>
      <dsp:spPr>
        <a:xfrm>
          <a:off x="7652047" y="2625776"/>
          <a:ext cx="415713" cy="4863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652047" y="2723037"/>
        <a:ext cx="290999" cy="291784"/>
      </dsp:txXfrm>
    </dsp:sp>
    <dsp:sp modelId="{45C4DEA9-D37B-4C99-B230-98FCAB595B49}">
      <dsp:nvSpPr>
        <dsp:cNvPr id="0" name=""/>
        <dsp:cNvSpPr/>
      </dsp:nvSpPr>
      <dsp:spPr>
        <a:xfrm>
          <a:off x="8240321" y="2280655"/>
          <a:ext cx="1960913" cy="11765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rgbClr val="171717"/>
              </a:solidFill>
              <a:latin typeface="Segoe UI" panose="020B0502040204020203" pitchFamily="34" charset="0"/>
            </a:rPr>
            <a:t>Data deployment</a:t>
          </a:r>
          <a:endParaRPr lang="en-US" sz="2200" kern="1200" dirty="0">
            <a:solidFill>
              <a:srgbClr val="171717"/>
            </a:solidFill>
            <a:latin typeface="Segoe UI" panose="020B0502040204020203" pitchFamily="34" charset="0"/>
          </a:endParaRPr>
        </a:p>
      </dsp:txBody>
      <dsp:txXfrm>
        <a:off x="8274781" y="2315115"/>
        <a:ext cx="1891993" cy="1107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8969"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dirty="0">
              <a:solidFill>
                <a:srgbClr val="171717"/>
              </a:solidFill>
              <a:effectLst/>
              <a:latin typeface="Segoe UI" panose="020B0502040204020203" pitchFamily="34" charset="0"/>
            </a:rPr>
            <a:t>Change infra code</a:t>
          </a:r>
          <a:endParaRPr lang="en-US" sz="3400" kern="1200" dirty="0"/>
        </a:p>
      </dsp:txBody>
      <dsp:txXfrm>
        <a:off x="56083" y="891861"/>
        <a:ext cx="2586766" cy="1514368"/>
      </dsp:txXfrm>
    </dsp:sp>
    <dsp:sp modelId="{38270C4A-87D9-485F-AFDB-6B8F3F809342}">
      <dsp:nvSpPr>
        <dsp:cNvPr id="0" name=""/>
        <dsp:cNvSpPr/>
      </dsp:nvSpPr>
      <dsp:spPr>
        <a:xfrm>
          <a:off x="2958064"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58064" y="1449579"/>
        <a:ext cx="397859" cy="398932"/>
      </dsp:txXfrm>
    </dsp:sp>
    <dsp:sp modelId="{31534FAA-3BD0-4DDC-A7D4-5C741D6B0C34}">
      <dsp:nvSpPr>
        <dsp:cNvPr id="0" name=""/>
        <dsp:cNvSpPr/>
      </dsp:nvSpPr>
      <dsp:spPr>
        <a:xfrm>
          <a:off x="3762362"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rgbClr val="171717"/>
              </a:solidFill>
              <a:latin typeface="Segoe UI" panose="020B0502040204020203" pitchFamily="34" charset="0"/>
            </a:rPr>
            <a:t>Trigger deployment</a:t>
          </a:r>
        </a:p>
      </dsp:txBody>
      <dsp:txXfrm>
        <a:off x="3809476" y="891861"/>
        <a:ext cx="2586766" cy="1514368"/>
      </dsp:txXfrm>
    </dsp:sp>
    <dsp:sp modelId="{3B094697-8A3E-445A-9523-9CB6AF345E10}">
      <dsp:nvSpPr>
        <dsp:cNvPr id="0" name=""/>
        <dsp:cNvSpPr/>
      </dsp:nvSpPr>
      <dsp:spPr>
        <a:xfrm>
          <a:off x="6711456"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6711456" y="1449579"/>
        <a:ext cx="397859" cy="398932"/>
      </dsp:txXfrm>
    </dsp:sp>
    <dsp:sp modelId="{020D5389-6795-4100-87B1-26117362D179}">
      <dsp:nvSpPr>
        <dsp:cNvPr id="0" name=""/>
        <dsp:cNvSpPr/>
      </dsp:nvSpPr>
      <dsp:spPr>
        <a:xfrm>
          <a:off x="7515755"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rgbClr val="171717"/>
              </a:solidFill>
              <a:latin typeface="Segoe UI" panose="020B0502040204020203" pitchFamily="34" charset="0"/>
            </a:rPr>
            <a:t>Deploy to cloud</a:t>
          </a:r>
        </a:p>
      </dsp:txBody>
      <dsp:txXfrm>
        <a:off x="7562869" y="891861"/>
        <a:ext cx="2586766" cy="15143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177D4-CC69-43CA-9F04-DD8F469F1910}">
      <dsp:nvSpPr>
        <dsp:cNvPr id="0" name=""/>
        <dsp:cNvSpPr/>
      </dsp:nvSpPr>
      <dsp:spPr>
        <a:xfrm>
          <a:off x="8969"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Azure Repo</a:t>
          </a:r>
        </a:p>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GitHub</a:t>
          </a:r>
          <a:endParaRPr lang="en-US" sz="2800" kern="1200" dirty="0"/>
        </a:p>
      </dsp:txBody>
      <dsp:txXfrm>
        <a:off x="56083" y="891861"/>
        <a:ext cx="2586766" cy="1514368"/>
      </dsp:txXfrm>
    </dsp:sp>
    <dsp:sp modelId="{38270C4A-87D9-485F-AFDB-6B8F3F809342}">
      <dsp:nvSpPr>
        <dsp:cNvPr id="0" name=""/>
        <dsp:cNvSpPr/>
      </dsp:nvSpPr>
      <dsp:spPr>
        <a:xfrm>
          <a:off x="2958064"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958064" y="1449579"/>
        <a:ext cx="397859" cy="398932"/>
      </dsp:txXfrm>
    </dsp:sp>
    <dsp:sp modelId="{31534FAA-3BD0-4DDC-A7D4-5C741D6B0C34}">
      <dsp:nvSpPr>
        <dsp:cNvPr id="0" name=""/>
        <dsp:cNvSpPr/>
      </dsp:nvSpPr>
      <dsp:spPr>
        <a:xfrm>
          <a:off x="3762362"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Azure Pipeline</a:t>
          </a:r>
        </a:p>
        <a:p>
          <a:pPr marL="0" lvl="0" indent="0" algn="ctr" defTabSz="1244600">
            <a:lnSpc>
              <a:spcPct val="90000"/>
            </a:lnSpc>
            <a:spcBef>
              <a:spcPct val="0"/>
            </a:spcBef>
            <a:spcAft>
              <a:spcPct val="35000"/>
            </a:spcAft>
            <a:buNone/>
          </a:pPr>
          <a:r>
            <a:rPr lang="en-US" sz="2800" b="0" i="0" kern="1200" dirty="0">
              <a:solidFill>
                <a:srgbClr val="171717"/>
              </a:solidFill>
              <a:effectLst/>
              <a:latin typeface="Segoe UI" panose="020B0502040204020203" pitchFamily="34" charset="0"/>
            </a:rPr>
            <a:t>GitHub Actions</a:t>
          </a:r>
          <a:endParaRPr lang="en-US" sz="2800" kern="1200" dirty="0">
            <a:solidFill>
              <a:srgbClr val="171717"/>
            </a:solidFill>
            <a:latin typeface="Segoe UI" panose="020B0502040204020203" pitchFamily="34" charset="0"/>
          </a:endParaRPr>
        </a:p>
      </dsp:txBody>
      <dsp:txXfrm>
        <a:off x="3809476" y="891861"/>
        <a:ext cx="2586766" cy="1514368"/>
      </dsp:txXfrm>
    </dsp:sp>
    <dsp:sp modelId="{3B094697-8A3E-445A-9523-9CB6AF345E10}">
      <dsp:nvSpPr>
        <dsp:cNvPr id="0" name=""/>
        <dsp:cNvSpPr/>
      </dsp:nvSpPr>
      <dsp:spPr>
        <a:xfrm>
          <a:off x="6711456" y="1316602"/>
          <a:ext cx="568370" cy="6648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711456" y="1449579"/>
        <a:ext cx="397859" cy="398932"/>
      </dsp:txXfrm>
    </dsp:sp>
    <dsp:sp modelId="{020D5389-6795-4100-87B1-26117362D179}">
      <dsp:nvSpPr>
        <dsp:cNvPr id="0" name=""/>
        <dsp:cNvSpPr/>
      </dsp:nvSpPr>
      <dsp:spPr>
        <a:xfrm>
          <a:off x="7515755" y="844747"/>
          <a:ext cx="2680994" cy="16085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171717"/>
              </a:solidFill>
              <a:latin typeface="Segoe UI" panose="020B0502040204020203" pitchFamily="34" charset="0"/>
            </a:rPr>
            <a:t>Cloud</a:t>
          </a:r>
        </a:p>
      </dsp:txBody>
      <dsp:txXfrm>
        <a:off x="7562869" y="891861"/>
        <a:ext cx="2586766" cy="15143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B77B-8C2F-499B-AE9C-A56E6D14A93C}" type="datetimeFigureOut">
              <a:rPr lang="nb-NO" smtClean="0"/>
              <a:t>25.01.2023</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A52E1-8A48-429C-8A5A-7D4445DBC12D}" type="slidenum">
              <a:rPr lang="nb-NO" smtClean="0"/>
              <a:t>‹#›</a:t>
            </a:fld>
            <a:endParaRPr lang="nb-NO"/>
          </a:p>
        </p:txBody>
      </p:sp>
    </p:spTree>
    <p:extLst>
      <p:ext uri="{BB962C8B-B14F-4D97-AF65-F5344CB8AC3E}">
        <p14:creationId xmlns:p14="http://schemas.microsoft.com/office/powerpoint/2010/main" val="284778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azure/architecture/patterns/deployment-stamp"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learn.microsoft.com/en-us/azure/architecture/framework/resiliency/business-metric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training/modules/explore-devops-continuous-security-operations/2-explore-continuous-security" TargetMode="External"/><Relationship Id="rId7" Type="http://schemas.openxmlformats.org/officeDocument/2006/relationships/hyperlink" Target="https://learn.microsoft.com/en-us/azure/active-directory/privileged-identity-managemen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learn.microsoft.com/en-us/azure/active-directory/roles/security-emergency-access" TargetMode="External"/><Relationship Id="rId5" Type="http://schemas.openxmlformats.org/officeDocument/2006/relationships/hyperlink" Target="https://learn.microsoft.com/en-us/azure/architecture/security/security-principles#embrace-automation" TargetMode="External"/><Relationship Id="rId4" Type="http://schemas.openxmlformats.org/officeDocument/2006/relationships/hyperlink" Target="https://us-cert.cisa.gov/bsi/articles/knowledge/principles/least-privile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7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171717"/>
                </a:solidFill>
                <a:effectLst/>
                <a:latin typeface="Segoe UI" panose="020B0502040204020203" pitchFamily="34" charset="0"/>
              </a:rPr>
              <a:t>Manage multiple environments</a:t>
            </a:r>
          </a:p>
          <a:p>
            <a:pPr algn="l"/>
            <a:r>
              <a:rPr lang="en-US" b="0" i="0" dirty="0">
                <a:solidFill>
                  <a:srgbClr val="171717"/>
                </a:solidFill>
                <a:effectLst/>
                <a:latin typeface="Segoe UI" panose="020B0502040204020203" pitchFamily="34" charset="0"/>
              </a:rPr>
              <a:t>Many organizations maintain multiple environments, for example, test, staging, and production. In some cases, multiple production environments are maintained for multi-tenanted solutions or geographically distributed applications. Ensuring consistency across these can be difficult; using infrastructure as code solutions can help.</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Manage non-production environments.</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A common pain point for organizations is when non-production environments are dissimilar to production environments. Often, when building production and non-production environments by hand, the configuration of each won't match. This mismatch slows down the testing of changes and reduces confidence that changes won't harm a production system. When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approach, this problem is minimized. Using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automation, the same infrastructure configuration files can be used for all environments, producing almost identical environments. When needed, differentiation can be achieved using input parameters for each environment.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Dynamically provision environments.</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Once you have your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defined, you can use them to provision new environments more efficiently. This agility can be enormously helpful when you're testing your solution. For example, you could quickly provision a duplicate of your production environment that can then be used for security penetration tests, load testing or help a developer track down a bug.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Scale production environments.</a:t>
            </a:r>
            <a:r>
              <a:rPr lang="en-US" b="0" i="0" dirty="0">
                <a:solidFill>
                  <a:srgbClr val="171717"/>
                </a:solidFill>
                <a:effectLst/>
                <a:latin typeface="Segoe UI" panose="020B0502040204020203" pitchFamily="34" charset="0"/>
              </a:rPr>
              <a:t> </a:t>
            </a:r>
          </a:p>
          <a:p>
            <a:pPr algn="l"/>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to deploy more instances of your solution, ensuring consistency between all environments. This can be useful if you are following certain deployment patterns or if you need to extend your services to a new geographic region. An example is the </a:t>
            </a:r>
            <a:r>
              <a:rPr lang="en-US" b="0" i="0" u="none" strike="noStrike" dirty="0">
                <a:solidFill>
                  <a:srgbClr val="171717"/>
                </a:solidFill>
                <a:effectLst/>
                <a:latin typeface="Segoe UI" panose="020B0502040204020203" pitchFamily="34" charset="0"/>
                <a:hlinkClick r:id="rId3"/>
              </a:rPr>
              <a:t>Deployment Stamps pattern</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Disaster recovery.</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In some situations, where recovery time may not be time-sensitive,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as part of a disaster recovery plan. For example, if infrastructure needs to be recreated in a second region, your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used to do so. You need to consider deployment time and restoring the state of your infrastructure as well as the infrastructure itself.</a:t>
            </a:r>
          </a:p>
          <a:p>
            <a:pPr algn="l"/>
            <a:r>
              <a:rPr lang="en-US" b="0" i="0" dirty="0">
                <a:solidFill>
                  <a:srgbClr val="171717"/>
                </a:solidFill>
                <a:effectLst/>
                <a:latin typeface="Segoe UI" panose="020B0502040204020203" pitchFamily="34" charset="0"/>
              </a:rPr>
              <a:t>When you plan for disaster and recovery, ensure that your disaster recovery plans are fully tested and that they meet your </a:t>
            </a:r>
            <a:r>
              <a:rPr lang="en-US" b="0" i="0" u="none" strike="noStrike" dirty="0">
                <a:solidFill>
                  <a:srgbClr val="171717"/>
                </a:solidFill>
                <a:effectLst/>
                <a:latin typeface="Segoe UI" panose="020B0502040204020203" pitchFamily="34" charset="0"/>
                <a:hlinkClick r:id="rId4"/>
              </a:rPr>
              <a:t>Recovery Time Objective</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229413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Imperative </a:t>
            </a:r>
            <a:r>
              <a:rPr lang="en-US" b="1"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involves writing scripts in a language like Bash, PowerShell, C# script files, or Python. These programmatically execute a series of steps to create or modify your resources. When using imperative deployments, it is up to you to manage things like dependency sequencing, error control, and resource updates.</a:t>
            </a:r>
          </a:p>
          <a:p>
            <a:pPr marL="0" lvl="0" indent="0" algn="l" rtl="0">
              <a:spcBef>
                <a:spcPts val="0"/>
              </a:spcBef>
              <a:spcAft>
                <a:spcPts val="0"/>
              </a:spcAft>
              <a:buNone/>
            </a:pPr>
            <a:endParaRPr lang="nb-NO" dirty="0"/>
          </a:p>
          <a:p>
            <a:pPr marL="0" lvl="0" indent="0" algn="l" rtl="0">
              <a:spcBef>
                <a:spcPts val="0"/>
              </a:spcBef>
              <a:spcAft>
                <a:spcPts val="0"/>
              </a:spcAft>
              <a:buNone/>
            </a:pPr>
            <a:endParaRPr lang="nb-NO" dirty="0"/>
          </a:p>
          <a:p>
            <a:pPr marL="0" lvl="0" indent="0" algn="l" rtl="0">
              <a:spcBef>
                <a:spcPts val="0"/>
              </a:spcBef>
              <a:spcAft>
                <a:spcPts val="0"/>
              </a:spcAft>
              <a:buNone/>
            </a:pPr>
            <a:r>
              <a:rPr lang="en-US" b="1" i="0" dirty="0">
                <a:solidFill>
                  <a:srgbClr val="171717"/>
                </a:solidFill>
                <a:effectLst/>
                <a:latin typeface="Segoe UI" panose="020B0502040204020203" pitchFamily="34" charset="0"/>
              </a:rPr>
              <a:t>Declarative </a:t>
            </a:r>
            <a:r>
              <a:rPr lang="en-US" b="1"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involves writing a definition of how you want your environment to look; the tooling then figures out how to make this happen by inspecting your current state, comparing it to the target state you've requested, and applying the differences. </a:t>
            </a:r>
            <a:endParaRPr dirty="0"/>
          </a:p>
        </p:txBody>
      </p:sp>
    </p:spTree>
    <p:extLst>
      <p:ext uri="{BB962C8B-B14F-4D97-AF65-F5344CB8AC3E}">
        <p14:creationId xmlns:p14="http://schemas.microsoft.com/office/powerpoint/2010/main" val="1155777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827058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29005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284525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71222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3725094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21</a:t>
            </a:fld>
            <a:endParaRPr lang="en-US"/>
          </a:p>
        </p:txBody>
      </p:sp>
    </p:spTree>
    <p:extLst>
      <p:ext uri="{BB962C8B-B14F-4D97-AF65-F5344CB8AC3E}">
        <p14:creationId xmlns:p14="http://schemas.microsoft.com/office/powerpoint/2010/main" val="593499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22</a:t>
            </a:fld>
            <a:endParaRPr lang="en-US"/>
          </a:p>
        </p:txBody>
      </p:sp>
    </p:spTree>
    <p:extLst>
      <p:ext uri="{BB962C8B-B14F-4D97-AF65-F5344CB8AC3E}">
        <p14:creationId xmlns:p14="http://schemas.microsoft.com/office/powerpoint/2010/main" val="403415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0" i="0" dirty="0">
                <a:effectLst/>
                <a:latin typeface="-apple-system"/>
              </a:rPr>
              <a:t>Our </a:t>
            </a:r>
            <a:r>
              <a:rPr lang="en-US" b="0" i="0" dirty="0" err="1">
                <a:effectLst/>
                <a:latin typeface="-apple-system"/>
              </a:rPr>
              <a:t>usergroup</a:t>
            </a:r>
            <a:r>
              <a:rPr lang="en-US" b="0" i="0" dirty="0">
                <a:effectLst/>
                <a:latin typeface="-apple-system"/>
              </a:rPr>
              <a:t> partners with Microsoft Norway</a:t>
            </a:r>
          </a:p>
          <a:p>
            <a:endParaRPr lang="ru-RU" b="0" i="0" dirty="0">
              <a:effectLst/>
              <a:latin typeface="-apple-system"/>
            </a:endParaRPr>
          </a:p>
          <a:p>
            <a:r>
              <a:rPr lang="en-US" b="0" i="0" dirty="0">
                <a:effectLst/>
                <a:latin typeface="-apple-system"/>
              </a:rPr>
              <a:t>On this slide you’ll find a link to the documentation about </a:t>
            </a:r>
            <a:r>
              <a:rPr lang="en-US" b="0" i="0" dirty="0" err="1">
                <a:effectLst/>
                <a:latin typeface="-apple-system"/>
              </a:rPr>
              <a:t>IaC</a:t>
            </a:r>
            <a:r>
              <a:rPr lang="en-US" b="0" i="0" dirty="0">
                <a:effectLst/>
                <a:latin typeface="-apple-system"/>
              </a:rPr>
              <a:t>. </a:t>
            </a:r>
            <a:endParaRPr lang="ru-RU" b="0" i="0" dirty="0">
              <a:effectLst/>
              <a:latin typeface="-apple-system"/>
            </a:endParaRPr>
          </a:p>
          <a:p>
            <a:endParaRPr lang="ru-RU" b="0" i="0" dirty="0">
              <a:effectLst/>
              <a:latin typeface="-apple-system"/>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21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918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31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What is workload?</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 workload is a collection of IT assets (VMs, applications, data </a:t>
            </a:r>
            <a:r>
              <a:rPr lang="en-US" b="0" i="0" dirty="0" err="1">
                <a:solidFill>
                  <a:srgbClr val="171717"/>
                </a:solidFill>
                <a:effectLst/>
                <a:latin typeface="Segoe UI" panose="020B0502040204020203" pitchFamily="34" charset="0"/>
              </a:rPr>
              <a:t>etc</a:t>
            </a:r>
            <a:r>
              <a:rPr lang="en-US" b="0" i="0" dirty="0">
                <a:solidFill>
                  <a:srgbClr val="171717"/>
                </a:solidFill>
                <a:effectLst/>
                <a:latin typeface="Segoe UI" panose="020B0502040204020203" pitchFamily="34" charset="0"/>
              </a:rPr>
              <a:t>…) that collectively support a defined process. </a:t>
            </a:r>
          </a:p>
          <a:p>
            <a:r>
              <a:rPr lang="en-US" b="0" i="0" dirty="0">
                <a:solidFill>
                  <a:srgbClr val="171717"/>
                </a:solidFill>
                <a:effectLst/>
                <a:latin typeface="Segoe UI" panose="020B0502040204020203" pitchFamily="34" charset="0"/>
              </a:rPr>
              <a:t>Workload can also depend on other shared assets. </a:t>
            </a:r>
          </a:p>
          <a:p>
            <a:r>
              <a:rPr lang="en-US" b="0" i="0" dirty="0">
                <a:solidFill>
                  <a:srgbClr val="171717"/>
                </a:solidFill>
                <a:effectLst/>
                <a:latin typeface="Segoe UI" panose="020B0502040204020203" pitchFamily="34" charset="0"/>
              </a:rPr>
              <a:t>A workload should have defined boundaries regarding the dependent assets and the processes that depend upon the workload. </a:t>
            </a:r>
            <a:endParaRPr lang="en-US" dirty="0"/>
          </a:p>
          <a:p>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9</a:t>
            </a:fld>
            <a:endParaRPr lang="en-US"/>
          </a:p>
        </p:txBody>
      </p:sp>
    </p:spTree>
    <p:extLst>
      <p:ext uri="{BB962C8B-B14F-4D97-AF65-F5344CB8AC3E}">
        <p14:creationId xmlns:p14="http://schemas.microsoft.com/office/powerpoint/2010/main" val="232426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Repeatable Infrastructure</a:t>
            </a:r>
            <a:endParaRPr lang="en-US" b="1"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Historically, deploying a new service or application involves manual work such as procuring and preparing hardware, configuring operating environments, and enabling monitoring solutions. Ideally, an organization would have multiple environments in which to test deployments. These test environments should be similar enough to production that deployment and run time issues are detected before deployment to production. This manual work takes time, is error-prone, and can produce inconsistencies between the environments if not done well.</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Cloud computing changes the way we procure infrastructure. No longer are we unboxing, racking, and cabling physical infrastructure. We have internet accessible management portals and REST interfaces to help us. We can now provision virtual machines, databases, and other cloud services on demand and globally. When we no longer need cloud services, they can be easily deleted.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However, cloud computing alone does not remove the effort and risk in provisioning infrastructure. When using a cloud portal to build systems, many of the same manual configuration tasks remain. Application servers require configuration, databases need networking, and firewalls need firewalling.</a:t>
            </a:r>
          </a:p>
          <a:p>
            <a:pPr marL="0" lvl="0" indent="0" algn="l" rtl="0">
              <a:spcBef>
                <a:spcPts val="0"/>
              </a:spcBef>
              <a:spcAft>
                <a:spcPts val="0"/>
              </a:spcAft>
              <a:buNone/>
            </a:pPr>
            <a:endParaRPr lang="en-US" dirty="0"/>
          </a:p>
          <a:p>
            <a:pPr algn="l"/>
            <a:r>
              <a:rPr lang="en-US" b="0" i="0" dirty="0">
                <a:solidFill>
                  <a:srgbClr val="171717"/>
                </a:solidFill>
                <a:effectLst/>
                <a:latin typeface="Segoe UI" panose="020B0502040204020203" pitchFamily="34" charset="0"/>
              </a:rPr>
              <a:t>To fully realize deployment optimization, reduce configuration effort, and automate full environments' deployment, something more is required. One option is referred to as infrastructure as code.</a:t>
            </a:r>
          </a:p>
          <a:p>
            <a:pPr algn="l"/>
            <a:r>
              <a:rPr lang="en-US" b="0" i="0" dirty="0">
                <a:solidFill>
                  <a:srgbClr val="171717"/>
                </a:solidFill>
                <a:effectLst/>
                <a:latin typeface="Segoe UI" panose="020B0502040204020203" pitchFamily="34" charset="0"/>
              </a:rPr>
              <a:t>Infrastructure as code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is the management of infrastructure - such as virtual machines, load balancers, and connection topology - in a descriptive model, using a versioning system that is similar to what is used for source code. When you're creating an application, the same source code will generate the same binary every time it is compiled. In a similar manner,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model generates the same environment every time it is applied.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is a key DevOps practice, and it is often used with continuous delivery.</a:t>
            </a:r>
          </a:p>
          <a:p>
            <a:pPr algn="l"/>
            <a:r>
              <a:rPr lang="en-US" b="0" i="0" dirty="0">
                <a:solidFill>
                  <a:srgbClr val="171717"/>
                </a:solidFill>
                <a:effectLst/>
                <a:latin typeface="Segoe UI" panose="020B0502040204020203" pitchFamily="34" charset="0"/>
              </a:rPr>
              <a:t>Ultimately,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allows you and your team to develop and release changes faster, but with much higher confidence in your deployments.</a:t>
            </a:r>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0D764425-78C3-44A0-B48C-A1824AA43B49}" type="slidenum">
              <a:rPr lang="en-US" smtClean="0"/>
              <a:t>10</a:t>
            </a:fld>
            <a:endParaRPr lang="en-US"/>
          </a:p>
        </p:txBody>
      </p:sp>
    </p:spTree>
    <p:extLst>
      <p:ext uri="{BB962C8B-B14F-4D97-AF65-F5344CB8AC3E}">
        <p14:creationId xmlns:p14="http://schemas.microsoft.com/office/powerpoint/2010/main" val="612161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solidFill>
                  <a:srgbClr val="171717"/>
                </a:solidFill>
                <a:effectLst/>
                <a:latin typeface="Segoe UI" panose="020B0502040204020203" pitchFamily="34" charset="0"/>
              </a:rPr>
              <a:t>Integrate with your process.</a:t>
            </a:r>
            <a:r>
              <a:rPr lang="en-US" b="0" i="0" dirty="0">
                <a:solidFill>
                  <a:srgbClr val="171717"/>
                </a:solidFill>
                <a:effectLst/>
                <a:latin typeface="Segoe UI" panose="020B0502040204020203" pitchFamily="34" charset="0"/>
              </a:rPr>
              <a:t> If you have a process by which code changes are peer reviewed, you can use that same process for reviewing infrastructure changes. This review process can help proactively detect problematic configurations that are difficult to detect when making manual infrastructure changes.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Consistency.</a:t>
            </a:r>
            <a:r>
              <a:rPr lang="en-US" b="0" i="0" dirty="0">
                <a:solidFill>
                  <a:srgbClr val="171717"/>
                </a:solidFill>
                <a:effectLst/>
                <a:latin typeface="Segoe UI" panose="020B0502040204020203" pitchFamily="34" charset="0"/>
              </a:rPr>
              <a:t>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process ensures that the whole team follows a standard, well-established process. Historically, some organizations designate a single or small set of individuals responsible for deploying and configuring infrastructure. By following a fully automated process, responsibility for infrastructure deployments moves from individuals into the automation process and tooling. This move broadens the number of team members who can initiate infrastructure deployments while maintaining consistency and quality.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Automated scanning.</a:t>
            </a:r>
            <a:r>
              <a:rPr lang="en-US" b="0" i="0" dirty="0">
                <a:solidFill>
                  <a:srgbClr val="171717"/>
                </a:solidFill>
                <a:effectLst/>
                <a:latin typeface="Segoe UI" panose="020B0502040204020203" pitchFamily="34" charset="0"/>
              </a:rPr>
              <a:t> Many types of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configurations can be scanned by automated tooling. One such type of tooling is linting to check for errors in the code. Another type will scan the proposed changes to your Azure infrastructure to ensure they follow security and performance best practices. This can be an important part of a </a:t>
            </a:r>
            <a:r>
              <a:rPr lang="en-US" b="0" i="0" u="none" strike="noStrike" dirty="0">
                <a:solidFill>
                  <a:srgbClr val="171717"/>
                </a:solidFill>
                <a:effectLst/>
                <a:latin typeface="Segoe UI" panose="020B0502040204020203" pitchFamily="34" charset="0"/>
                <a:hlinkClick r:id="rId3"/>
              </a:rPr>
              <a:t>Continuous Security</a:t>
            </a:r>
            <a:r>
              <a:rPr lang="en-US" b="0" i="0" dirty="0">
                <a:solidFill>
                  <a:srgbClr val="171717"/>
                </a:solidFill>
                <a:effectLst/>
                <a:latin typeface="Segoe UI" panose="020B0502040204020203" pitchFamily="34" charset="0"/>
              </a:rPr>
              <a:t> approach.</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Secret management.</a:t>
            </a:r>
            <a:r>
              <a:rPr lang="en-US" b="0" i="0" dirty="0">
                <a:solidFill>
                  <a:srgbClr val="171717"/>
                </a:solidFill>
                <a:effectLst/>
                <a:latin typeface="Segoe UI" panose="020B0502040204020203" pitchFamily="34" charset="0"/>
              </a:rPr>
              <a:t> Most solutions require secrets to be maintained and managed. These include connection strings, API keys, client secrets, and certificates. Following an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approach means that you need to adopt best practices for managing secrets. For example, Azure Key Vault is used to store secrets securely. It integrates with many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tools and configurations to ensure that the person conducting the deployment doesn't need access to production secrets. This in turn helps you adhere to the security principle of </a:t>
            </a:r>
            <a:r>
              <a:rPr lang="en-US" b="0" i="0" u="none" strike="noStrike" dirty="0">
                <a:solidFill>
                  <a:srgbClr val="171717"/>
                </a:solidFill>
                <a:effectLst/>
                <a:latin typeface="Segoe UI" panose="020B0502040204020203" pitchFamily="34" charset="0"/>
                <a:hlinkClick r:id="rId4"/>
              </a:rPr>
              <a:t>least privilege</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Access control.</a:t>
            </a:r>
            <a:r>
              <a:rPr lang="en-US" b="0" i="0" dirty="0">
                <a:solidFill>
                  <a:srgbClr val="171717"/>
                </a:solidFill>
                <a:effectLst/>
                <a:latin typeface="Segoe UI" panose="020B0502040204020203" pitchFamily="34" charset="0"/>
              </a:rPr>
              <a:t> A fully automated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deployment pipeline means that an automated process should perform all changes to your infrastructure resources. </a:t>
            </a:r>
            <a:r>
              <a:rPr lang="en-US" b="0" i="0" u="none" strike="noStrike" dirty="0">
                <a:solidFill>
                  <a:srgbClr val="171717"/>
                </a:solidFill>
                <a:effectLst/>
                <a:latin typeface="Segoe UI" panose="020B0502040204020203" pitchFamily="34" charset="0"/>
                <a:hlinkClick r:id="rId5"/>
              </a:rPr>
              <a:t>This approach has many security benefits</a:t>
            </a:r>
            <a:r>
              <a:rPr lang="en-US" b="0" i="0" dirty="0">
                <a:solidFill>
                  <a:srgbClr val="171717"/>
                </a:solidFill>
                <a:effectLst/>
                <a:latin typeface="Segoe UI" panose="020B0502040204020203" pitchFamily="34" charset="0"/>
              </a:rPr>
              <a:t>. By automating your deployments, you can be confident that changes deployed to your environment have followed the correct procedure. You can even consider expanding the number of people who can initiate a deployment since the deployment itself is done in a fully automated way. Ideally, you would remove the ability for humans to manually modify your cloud resources and instead rely completely on automated processes. In emergencies, you may allow for this to be overridden, by using a </a:t>
            </a:r>
            <a:r>
              <a:rPr lang="en-US" b="0" i="0" u="none" strike="noStrike" dirty="0">
                <a:solidFill>
                  <a:srgbClr val="171717"/>
                </a:solidFill>
                <a:effectLst/>
                <a:latin typeface="Segoe UI" panose="020B0502040204020203" pitchFamily="34" charset="0"/>
                <a:hlinkClick r:id="rId6"/>
              </a:rPr>
              <a:t>'break glass' account</a:t>
            </a:r>
            <a:r>
              <a:rPr lang="en-US" b="0" i="0" dirty="0">
                <a:solidFill>
                  <a:srgbClr val="171717"/>
                </a:solidFill>
                <a:effectLst/>
                <a:latin typeface="Segoe UI" panose="020B0502040204020203" pitchFamily="34" charset="0"/>
              </a:rPr>
              <a:t> or </a:t>
            </a:r>
            <a:r>
              <a:rPr lang="en-US" b="0" i="0" u="none" strike="noStrike" dirty="0">
                <a:solidFill>
                  <a:srgbClr val="171717"/>
                </a:solidFill>
                <a:effectLst/>
                <a:latin typeface="Segoe UI" panose="020B0502040204020203" pitchFamily="34" charset="0"/>
                <a:hlinkClick r:id="rId7"/>
              </a:rPr>
              <a:t>Privileged Identity Management</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Avoid configuration drift.</a:t>
            </a:r>
            <a:r>
              <a:rPr lang="en-US" b="0" i="0" dirty="0">
                <a:solidFill>
                  <a:srgbClr val="171717"/>
                </a:solidFill>
                <a:effectLst/>
                <a:latin typeface="Segoe UI" panose="020B0502040204020203" pitchFamily="34" charset="0"/>
              </a:rPr>
              <a:t> When using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you can redeploy all of your environment templates on every release of your solution.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tooling is generally built to be idempotent, which means that it can run several times and will produce the same result each time.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Running infrastructure as code operations frequently has several benefits. </a:t>
            </a:r>
          </a:p>
          <a:p>
            <a:pPr algn="l">
              <a:buFont typeface="Arial" panose="020B0604020202020204" pitchFamily="34" charset="0"/>
              <a:buChar char="•"/>
            </a:pPr>
            <a:r>
              <a:rPr lang="en-US" b="0" i="0" dirty="0">
                <a:solidFill>
                  <a:srgbClr val="171717"/>
                </a:solidFill>
                <a:effectLst/>
                <a:latin typeface="Segoe UI" panose="020B0502040204020203" pitchFamily="34" charset="0"/>
              </a:rPr>
              <a:t> Avoids deployment staleness, which prevents unforeseen issues during a redeployment. (for example as part of a disaster recovery plan)  </a:t>
            </a:r>
          </a:p>
          <a:p>
            <a:pPr algn="l">
              <a:buFont typeface="Arial" panose="020B0604020202020204" pitchFamily="34" charset="0"/>
              <a:buChar char="•"/>
            </a:pPr>
            <a:r>
              <a:rPr lang="en-US" b="0" i="0" dirty="0">
                <a:solidFill>
                  <a:srgbClr val="171717"/>
                </a:solidFill>
                <a:effectLst/>
                <a:latin typeface="Segoe UI" panose="020B0502040204020203" pitchFamily="34" charset="0"/>
              </a:rPr>
              <a:t> Reduces complexity overall as there is one process that is rehearsed often.</a:t>
            </a:r>
          </a:p>
          <a:p>
            <a:pPr algn="l">
              <a:buFont typeface="Arial" panose="020B0604020202020204" pitchFamily="34" charset="0"/>
              <a:buChar char="•"/>
            </a:pPr>
            <a:r>
              <a:rPr lang="en-US" b="0" i="0" dirty="0">
                <a:solidFill>
                  <a:srgbClr val="171717"/>
                </a:solidFill>
                <a:effectLst/>
                <a:latin typeface="Segoe UI" panose="020B0502040204020203" pitchFamily="34" charset="0"/>
              </a:rPr>
              <a:t> Helps to avoid configuration drift. Accidental changes outside of the regular pipeline are corrected quickly and the source of truth for your environment's configuration remains in code.</a:t>
            </a:r>
          </a:p>
        </p:txBody>
      </p:sp>
    </p:spTree>
    <p:extLst>
      <p:ext uri="{BB962C8B-B14F-4D97-AF65-F5344CB8AC3E}">
        <p14:creationId xmlns:p14="http://schemas.microsoft.com/office/powerpoint/2010/main" val="44781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9481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97837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546618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46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4205-15B8-4AD6-BD95-32FD75688B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61FD4-AF65-4A40-8800-FCA623A60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28C38-3968-4B27-BF83-E80EA7BB7DA1}"/>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3E587907-9FFD-4DD5-82F7-FEA9FCD1D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4D1DE-B579-480D-98D7-D257891A7A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25699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58C6-6455-4520-BD71-B3B1C81FE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5FA53-3716-4C30-A8FE-5F242F3F64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F524D-2BDE-476A-AA17-C7168A157253}"/>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44877B96-EA80-4B5E-8582-589355E1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A1BCB-04F2-4982-B570-0E58AFC6069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117416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2EC-9E81-4F62-BD2D-FB47A23F1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26BF2-7149-4821-9076-E3BEAFBCB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739C9C-839F-45A6-93E1-8C86D594D5F4}"/>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BB0DF439-6A01-4043-9114-8C1DAB9A0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141DC-5FB4-4E2D-9722-5A7757C3FFEF}"/>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097364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E370-0552-4F3B-BE3E-9066D0D99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87923-E6E5-4440-9393-A7E90F372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CB9273-E78F-426E-BD6C-DB54B8BBFA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6E1-D932-47E6-BC50-BD8D89B20C28}"/>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8AD68264-394F-44C5-BE95-177F77470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51EEA-A666-4303-AAE1-AF9C8FD00F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069195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4742-E26F-4A1D-B508-1835FCD9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2C1E1-517D-42B9-A038-BBC03B858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71543-9F04-41B8-84C7-5C8BDBD7D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E4780-8B90-44E8-9960-5237E6414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10A75-8291-4D85-9BE0-7BF376C3D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DE4DB-5AB1-479B-B338-22CC100420B0}"/>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8" name="Footer Placeholder 7">
            <a:extLst>
              <a:ext uri="{FF2B5EF4-FFF2-40B4-BE49-F238E27FC236}">
                <a16:creationId xmlns:a16="http://schemas.microsoft.com/office/drawing/2014/main" id="{5B24A2F0-C723-4EF0-8ABC-9C9B0B71A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267FD-4149-4ABE-8BB0-865BD8FE05E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517905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8A40-E5AA-4E0C-A8CB-BA70A555EA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F1EADD-661B-4B12-B38C-C3F7D3443309}"/>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4" name="Footer Placeholder 3">
            <a:extLst>
              <a:ext uri="{FF2B5EF4-FFF2-40B4-BE49-F238E27FC236}">
                <a16:creationId xmlns:a16="http://schemas.microsoft.com/office/drawing/2014/main" id="{4389538A-6075-466E-8985-9D3261130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5950-EA35-44B6-9D87-FFCBBFFB4DE6}"/>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34218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E6B81-80A2-4EF5-BE94-7F6CB1477AC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3" name="Footer Placeholder 2">
            <a:extLst>
              <a:ext uri="{FF2B5EF4-FFF2-40B4-BE49-F238E27FC236}">
                <a16:creationId xmlns:a16="http://schemas.microsoft.com/office/drawing/2014/main" id="{CE9822FA-5F1F-4B8C-AD26-F530AB7DE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53EC3-7704-4DED-95A0-C3A6586067A4}"/>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05632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900357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CEA8-5F85-4B18-A0A5-04532761C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92FDE-27F5-4EF0-9F71-883CE2058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B63720-1932-4113-B117-EB5D10BB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86273E-D8C2-49CD-A398-EA8ABA1C2B8F}"/>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B7CF38F6-BA93-4982-A6EF-CB35B02AA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585C1-9E97-439B-B5E9-6BB45B825385}"/>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846503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79D-C617-4359-B268-AE5759BBB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67E28F-1E71-44B2-ACA4-9DE5071F0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9975A9-805A-4C56-8036-CFAB2EADA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82707-FBE5-4252-9B46-147A19F23C6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6" name="Footer Placeholder 5">
            <a:extLst>
              <a:ext uri="{FF2B5EF4-FFF2-40B4-BE49-F238E27FC236}">
                <a16:creationId xmlns:a16="http://schemas.microsoft.com/office/drawing/2014/main" id="{B5785951-87E7-4434-9A93-C61A2F603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A10F-A3FD-4967-AC9A-FC3482F529BA}"/>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736598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34B7-ACDA-476B-8FB9-C653357D9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D98DA0-D07A-4300-AE5C-D376CF1E4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E41A1-2706-4786-BDF1-C4A234479025}"/>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4F1C2E87-042C-4C73-884E-BCF324403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38792-8713-4B3C-9352-61EC18CC584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53606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F05EA-6782-433C-93C8-F205E2D8AF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D5C8C-3F03-49A1-8059-762B3EA01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B7FE1-2DC7-4BE1-86EB-A5F93E722BB1}"/>
              </a:ext>
            </a:extLst>
          </p:cNvPr>
          <p:cNvSpPr>
            <a:spLocks noGrp="1"/>
          </p:cNvSpPr>
          <p:nvPr>
            <p:ph type="dt" sz="half" idx="10"/>
          </p:nvPr>
        </p:nvSpPr>
        <p:spPr/>
        <p:txBody>
          <a:body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61F03DDC-8971-45CA-B9BA-D2634193D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0842E-B5AF-43AD-AD82-236A7806657D}"/>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9836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450820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60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4368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9852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61471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03549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21264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1/25/2023</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2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1/25/2023</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193047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77254-A1C0-40BA-AF8B-CF3865494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D04C7-8AB5-47C7-91E2-66E042781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A1411-FCAF-4728-B841-AC6E81E6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AAB5B-4346-459D-931C-E62CFA884307}" type="datetimeFigureOut">
              <a:rPr lang="en-US" smtClean="0"/>
              <a:t>1/25/2023</a:t>
            </a:fld>
            <a:endParaRPr lang="en-US"/>
          </a:p>
        </p:txBody>
      </p:sp>
      <p:sp>
        <p:nvSpPr>
          <p:cNvPr id="5" name="Footer Placeholder 4">
            <a:extLst>
              <a:ext uri="{FF2B5EF4-FFF2-40B4-BE49-F238E27FC236}">
                <a16:creationId xmlns:a16="http://schemas.microsoft.com/office/drawing/2014/main" id="{0A355D8E-48D3-4B58-BE94-06EC322F4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0B845C-3F98-44ED-A922-9C43F62BD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5EE4F-70FB-4E90-9ED9-DD9C68DC5963}" type="slidenum">
              <a:rPr lang="en-US" smtClean="0"/>
              <a:t>‹#›</a:t>
            </a:fld>
            <a:endParaRPr lang="en-US"/>
          </a:p>
        </p:txBody>
      </p:sp>
    </p:spTree>
    <p:extLst>
      <p:ext uri="{BB962C8B-B14F-4D97-AF65-F5344CB8AC3E}">
        <p14:creationId xmlns:p14="http://schemas.microsoft.com/office/powerpoint/2010/main" val="170069196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sv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png"/><Relationship Id="rId7" Type="http://schemas.openxmlformats.org/officeDocument/2006/relationships/diagramLayout" Target="../diagrams/layout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Data" Target="../diagrams/data2.xml"/><Relationship Id="rId5" Type="http://schemas.openxmlformats.org/officeDocument/2006/relationships/image" Target="../media/image2.svg"/><Relationship Id="rId10" Type="http://schemas.microsoft.com/office/2007/relationships/diagramDrawing" Target="../diagrams/drawing2.xml"/><Relationship Id="rId4" Type="http://schemas.openxmlformats.org/officeDocument/2006/relationships/image" Target="../media/image1.png"/><Relationship Id="rId9" Type="http://schemas.openxmlformats.org/officeDocument/2006/relationships/diagramColors" Target="../diagrams/colors2.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png"/><Relationship Id="rId7" Type="http://schemas.openxmlformats.org/officeDocument/2006/relationships/diagramLayout" Target="../diagrams/layout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Data" Target="../diagrams/data3.xml"/><Relationship Id="rId5" Type="http://schemas.openxmlformats.org/officeDocument/2006/relationships/image" Target="../media/image2.svg"/><Relationship Id="rId10" Type="http://schemas.microsoft.com/office/2007/relationships/diagramDrawing" Target="../diagrams/drawing3.xml"/><Relationship Id="rId4" Type="http://schemas.openxmlformats.org/officeDocument/2006/relationships/image" Target="../media/image1.png"/><Relationship Id="rId9" Type="http://schemas.openxmlformats.org/officeDocument/2006/relationships/diagramColors" Target="../diagrams/colors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sv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earn.microsoft.com/en-us/rest/api/azure/devops/?view=azure-devops-rest-7.1" TargetMode="Externa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mailto:evgeny@enso.no" TargetMode="External"/><Relationship Id="rId2" Type="http://schemas.openxmlformats.org/officeDocument/2006/relationships/hyperlink" Target="https://borzenin.com/workshops/" TargetMode="Externa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88985" y="1904818"/>
            <a:ext cx="5265251" cy="279955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Automate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workload provisioning with Azure DevOps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1403610" y="5007835"/>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600"/>
              </a:spcAft>
              <a:buNone/>
            </a:pPr>
            <a:r>
              <a:rPr lang="en" sz="2000" dirty="0">
                <a:latin typeface="Comic Sans MS" panose="030F0702030302020204" pitchFamily="66" charset="0"/>
              </a:rPr>
              <a:t>Infrastructure as Code User Group Oslo</a:t>
            </a:r>
            <a:endParaRPr lang="en-US" sz="2000" dirty="0">
              <a:latin typeface="Comic Sans MS" panose="030F0702030302020204" pitchFamily="66" charset="0"/>
            </a:endParaRPr>
          </a:p>
          <a:p>
            <a:pPr marL="0" lvl="0" indent="0" algn="ctr" rtl="0">
              <a:spcBef>
                <a:spcPts val="0"/>
              </a:spcBef>
              <a:spcAft>
                <a:spcPts val="600"/>
              </a:spcAft>
              <a:buNone/>
            </a:pPr>
            <a:r>
              <a:rPr lang="en" sz="2000" dirty="0">
                <a:latin typeface="Comic Sans MS" panose="030F0702030302020204" pitchFamily="66" charset="0"/>
              </a:rPr>
              <a:t>25.01.2023</a:t>
            </a:r>
            <a:endParaRPr lang="en-US" sz="2000" dirty="0">
              <a:latin typeface="Comic Sans MS" panose="030F0702030302020204" pitchFamily="66" charset="0"/>
            </a:endParaRPr>
          </a:p>
          <a:p>
            <a:pPr marL="0" lvl="0" indent="0" algn="ctr" rtl="0">
              <a:spcBef>
                <a:spcPts val="0"/>
              </a:spcBef>
              <a:spcAft>
                <a:spcPts val="600"/>
              </a:spcAft>
              <a:buNone/>
            </a:pPr>
            <a:r>
              <a:rPr lang="en-US" sz="2000" dirty="0">
                <a:latin typeface="Comic Sans MS" panose="030F0702030302020204" pitchFamily="66" charset="0"/>
              </a:rPr>
              <a:t>w</a:t>
            </a:r>
            <a:r>
              <a:rPr lang="en" sz="2000" dirty="0">
                <a:latin typeface="Comic Sans MS" panose="030F0702030302020204" pitchFamily="66" charset="0"/>
              </a:rPr>
              <a:t>ith Evgeny Borzenin</a:t>
            </a:r>
            <a:endParaRPr lang="en-US" sz="2000" dirty="0">
              <a:latin typeface="Comic Sans MS" panose="030F0702030302020204" pitchFamily="66" charset="0"/>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026" name="Picture 2">
            <a:extLst>
              <a:ext uri="{FF2B5EF4-FFF2-40B4-BE49-F238E27FC236}">
                <a16:creationId xmlns:a16="http://schemas.microsoft.com/office/drawing/2014/main" id="{7D6D3057-55C8-53A3-AC76-3F857080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107" y="2469047"/>
            <a:ext cx="2238037" cy="13987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350621E-53C5-2465-FB09-7DA4C64BE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902" y="1361072"/>
            <a:ext cx="1284593" cy="1284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86F6E9-2F6A-8272-7BD4-C0B44F8FC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812" y="4156415"/>
            <a:ext cx="1267206" cy="126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10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A64B-D521-460E-AAEA-EFD8D093837A}"/>
              </a:ext>
            </a:extLst>
          </p:cNvPr>
          <p:cNvSpPr>
            <a:spLocks noGrp="1"/>
          </p:cNvSpPr>
          <p:nvPr>
            <p:ph type="title"/>
          </p:nvPr>
        </p:nvSpPr>
        <p:spPr/>
        <p:txBody>
          <a:bodyPr/>
          <a:lstStyle/>
          <a:p>
            <a:r>
              <a:rPr lang="nb-NO" dirty="0"/>
              <a:t>Workload Provisioning</a:t>
            </a:r>
            <a:endParaRPr lang="en-US" dirty="0"/>
          </a:p>
        </p:txBody>
      </p:sp>
      <p:pic>
        <p:nvPicPr>
          <p:cNvPr id="4" name="Google Shape;56;p13">
            <a:extLst>
              <a:ext uri="{FF2B5EF4-FFF2-40B4-BE49-F238E27FC236}">
                <a16:creationId xmlns:a16="http://schemas.microsoft.com/office/drawing/2014/main" id="{9540D24E-A44D-7677-8E31-200AC7FC725A}"/>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F9E6048E-B4FF-3BC1-03CD-97AB8D651C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8" name="Diagram 7">
            <a:extLst>
              <a:ext uri="{FF2B5EF4-FFF2-40B4-BE49-F238E27FC236}">
                <a16:creationId xmlns:a16="http://schemas.microsoft.com/office/drawing/2014/main" id="{1F5AC7BF-B5EE-18FE-6E92-9569152AC2B5}"/>
              </a:ext>
            </a:extLst>
          </p:cNvPr>
          <p:cNvGraphicFramePr/>
          <p:nvPr>
            <p:extLst>
              <p:ext uri="{D42A27DB-BD31-4B8C-83A1-F6EECF244321}">
                <p14:modId xmlns:p14="http://schemas.microsoft.com/office/powerpoint/2010/main" val="4096835662"/>
              </p:ext>
            </p:extLst>
          </p:nvPr>
        </p:nvGraphicFramePr>
        <p:xfrm>
          <a:off x="1239520" y="883920"/>
          <a:ext cx="10205720" cy="57378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8">
            <a:extLst>
              <a:ext uri="{FF2B5EF4-FFF2-40B4-BE49-F238E27FC236}">
                <a16:creationId xmlns:a16="http://schemas.microsoft.com/office/drawing/2014/main" id="{BAC6A307-DDBA-2073-4860-C433DC0481A1}"/>
              </a:ext>
            </a:extLst>
          </p:cNvPr>
          <p:cNvSpPr/>
          <p:nvPr/>
        </p:nvSpPr>
        <p:spPr>
          <a:xfrm>
            <a:off x="1021492" y="2388973"/>
            <a:ext cx="5074508" cy="27102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2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 </a:t>
            </a:r>
            <a:r>
              <a:rPr lang="en-US" dirty="0"/>
              <a:t>confidence</a:t>
            </a:r>
            <a:br>
              <a:rPr lang="en-US" dirty="0"/>
            </a:b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pPr>
            <a:r>
              <a:rPr lang="en-US" dirty="0"/>
              <a:t>Integrate with your process</a:t>
            </a:r>
          </a:p>
          <a:p>
            <a:pPr marL="457200" indent="-457200">
              <a:spcAft>
                <a:spcPts val="2133"/>
              </a:spcAft>
            </a:pPr>
            <a:r>
              <a:rPr lang="en-US" dirty="0"/>
              <a:t>Consistency</a:t>
            </a:r>
          </a:p>
          <a:p>
            <a:pPr marL="457200" indent="-457200">
              <a:spcAft>
                <a:spcPts val="2133"/>
              </a:spcAft>
            </a:pPr>
            <a:r>
              <a:rPr lang="en-US" dirty="0"/>
              <a:t>Automated scanning</a:t>
            </a:r>
          </a:p>
          <a:p>
            <a:pPr marL="457200" indent="-457200">
              <a:spcAft>
                <a:spcPts val="2133"/>
              </a:spcAft>
            </a:pPr>
            <a:r>
              <a:rPr lang="en-US" dirty="0"/>
              <a:t>Secret management</a:t>
            </a:r>
          </a:p>
          <a:p>
            <a:pPr marL="457200" indent="-457200">
              <a:spcAft>
                <a:spcPts val="2133"/>
              </a:spcAft>
            </a:pPr>
            <a:r>
              <a:rPr lang="en-US" dirty="0"/>
              <a:t>Access control</a:t>
            </a:r>
          </a:p>
          <a:p>
            <a:pPr marL="457200" indent="-457200">
              <a:spcAft>
                <a:spcPts val="2133"/>
              </a:spcAft>
            </a:pPr>
            <a:r>
              <a:rPr lang="en-US" dirty="0"/>
              <a:t>Avoid configuration drift</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0620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 manage multiple environments</a:t>
            </a:r>
            <a:br>
              <a:rPr lang="en-US" dirty="0"/>
            </a:b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200" indent="-457200">
              <a:spcAft>
                <a:spcPts val="2133"/>
              </a:spcAft>
            </a:pPr>
            <a:r>
              <a:rPr lang="en-US" dirty="0"/>
              <a:t>Align Non-production environments with Production</a:t>
            </a:r>
          </a:p>
          <a:p>
            <a:pPr marL="457200" indent="-457200">
              <a:spcAft>
                <a:spcPts val="2133"/>
              </a:spcAft>
            </a:pPr>
            <a:r>
              <a:rPr lang="en-US" dirty="0"/>
              <a:t>Dynamically provision environments</a:t>
            </a:r>
          </a:p>
          <a:p>
            <a:pPr marL="457200" indent="-457200">
              <a:spcAft>
                <a:spcPts val="2133"/>
              </a:spcAft>
            </a:pPr>
            <a:r>
              <a:rPr lang="en-US" dirty="0"/>
              <a:t>Scale production environments</a:t>
            </a:r>
          </a:p>
          <a:p>
            <a:pPr marL="457200" indent="-457200">
              <a:spcAft>
                <a:spcPts val="2133"/>
              </a:spcAft>
            </a:pPr>
            <a:r>
              <a:rPr lang="en-US" dirty="0"/>
              <a:t>DR</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7029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tools - (Azure)</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3" name="Text Placeholder 2">
            <a:extLst>
              <a:ext uri="{FF2B5EF4-FFF2-40B4-BE49-F238E27FC236}">
                <a16:creationId xmlns:a16="http://schemas.microsoft.com/office/drawing/2014/main" id="{FF98B21F-9D62-AF44-D925-D1D1F5F36763}"/>
              </a:ext>
            </a:extLst>
          </p:cNvPr>
          <p:cNvSpPr>
            <a:spLocks noGrp="1"/>
          </p:cNvSpPr>
          <p:nvPr>
            <p:ph type="body" idx="1"/>
          </p:nvPr>
        </p:nvSpPr>
        <p:spPr/>
        <p:txBody>
          <a:bodyPr/>
          <a:lstStyle/>
          <a:p>
            <a:pPr marL="152396" indent="0">
              <a:buNone/>
            </a:pPr>
            <a:r>
              <a:rPr lang="nb-NO" b="1" dirty="0"/>
              <a:t>Imperative IaC</a:t>
            </a:r>
          </a:p>
          <a:p>
            <a:r>
              <a:rPr lang="nb-NO" dirty="0"/>
              <a:t>Az cli</a:t>
            </a:r>
          </a:p>
          <a:p>
            <a:r>
              <a:rPr lang="nb-NO" dirty="0"/>
              <a:t>Powershell</a:t>
            </a:r>
          </a:p>
          <a:p>
            <a:r>
              <a:rPr lang="nb-NO" dirty="0"/>
              <a:t>Python</a:t>
            </a:r>
          </a:p>
          <a:p>
            <a:r>
              <a:rPr lang="nb-NO" dirty="0"/>
              <a:t>Rest API</a:t>
            </a:r>
          </a:p>
          <a:p>
            <a:pPr marL="152396" indent="0">
              <a:buNone/>
            </a:pPr>
            <a:r>
              <a:rPr lang="en-US" b="1" dirty="0"/>
              <a:t>Declarative </a:t>
            </a:r>
            <a:r>
              <a:rPr lang="en-US" b="1" dirty="0" err="1"/>
              <a:t>IaC</a:t>
            </a:r>
            <a:endParaRPr lang="en-US" b="1" dirty="0"/>
          </a:p>
          <a:p>
            <a:r>
              <a:rPr lang="en-US" dirty="0"/>
              <a:t>ARM template</a:t>
            </a:r>
          </a:p>
          <a:p>
            <a:r>
              <a:rPr lang="en-US" dirty="0"/>
              <a:t>Bicep</a:t>
            </a:r>
          </a:p>
          <a:p>
            <a:r>
              <a:rPr lang="en-US" dirty="0"/>
              <a:t>Terraform</a:t>
            </a:r>
          </a:p>
          <a:p>
            <a:r>
              <a:rPr lang="en-US" dirty="0"/>
              <a:t>Pulumi</a:t>
            </a:r>
            <a:br>
              <a:rPr lang="en-US" dirty="0"/>
            </a:br>
            <a:endParaRPr lang="en-US" dirty="0"/>
          </a:p>
        </p:txBody>
      </p:sp>
    </p:spTree>
    <p:extLst>
      <p:ext uri="{BB962C8B-B14F-4D97-AF65-F5344CB8AC3E}">
        <p14:creationId xmlns:p14="http://schemas.microsoft.com/office/powerpoint/2010/main" val="1880675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development process</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7" name="Diagram 6">
            <a:extLst>
              <a:ext uri="{FF2B5EF4-FFF2-40B4-BE49-F238E27FC236}">
                <a16:creationId xmlns:a16="http://schemas.microsoft.com/office/drawing/2014/main" id="{802BF7A9-F70A-427C-F4A7-211FB685705C}"/>
              </a:ext>
            </a:extLst>
          </p:cNvPr>
          <p:cNvGraphicFramePr/>
          <p:nvPr>
            <p:extLst>
              <p:ext uri="{D42A27DB-BD31-4B8C-83A1-F6EECF244321}">
                <p14:modId xmlns:p14="http://schemas.microsoft.com/office/powerpoint/2010/main" val="1811756015"/>
              </p:ext>
            </p:extLst>
          </p:nvPr>
        </p:nvGraphicFramePr>
        <p:xfrm>
          <a:off x="1071880" y="1897683"/>
          <a:ext cx="10205720" cy="3298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5329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process</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graphicFrame>
        <p:nvGraphicFramePr>
          <p:cNvPr id="7" name="Diagram 6">
            <a:extLst>
              <a:ext uri="{FF2B5EF4-FFF2-40B4-BE49-F238E27FC236}">
                <a16:creationId xmlns:a16="http://schemas.microsoft.com/office/drawing/2014/main" id="{802BF7A9-F70A-427C-F4A7-211FB685705C}"/>
              </a:ext>
            </a:extLst>
          </p:cNvPr>
          <p:cNvGraphicFramePr/>
          <p:nvPr>
            <p:extLst>
              <p:ext uri="{D42A27DB-BD31-4B8C-83A1-F6EECF244321}">
                <p14:modId xmlns:p14="http://schemas.microsoft.com/office/powerpoint/2010/main" val="812976764"/>
              </p:ext>
            </p:extLst>
          </p:nvPr>
        </p:nvGraphicFramePr>
        <p:xfrm>
          <a:off x="1071880" y="1897683"/>
          <a:ext cx="10205720" cy="32980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369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Single </a:t>
            </a:r>
            <a:r>
              <a:rPr lang="en-US" dirty="0" err="1">
                <a:solidFill>
                  <a:srgbClr val="171717"/>
                </a:solidFill>
                <a:latin typeface="Segoe UI" panose="020B0502040204020203" pitchFamily="34" charset="0"/>
              </a:rPr>
              <a:t>branche</a:t>
            </a:r>
            <a:endParaRPr lang="en-US" dirty="0">
              <a:solidFill>
                <a:srgbClr val="171717"/>
              </a:solidFill>
              <a:latin typeface="Segoe UI" panose="020B0502040204020203" pitchFamily="34" charset="0"/>
            </a:endParaRP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64164" y="3211369"/>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main</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1679631" y="3211369"/>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7" name="Rectangle 6">
            <a:extLst>
              <a:ext uri="{FF2B5EF4-FFF2-40B4-BE49-F238E27FC236}">
                <a16:creationId xmlns:a16="http://schemas.microsoft.com/office/drawing/2014/main" id="{CAAE97E7-C287-22EC-1442-36561A94BE54}"/>
              </a:ext>
            </a:extLst>
          </p:cNvPr>
          <p:cNvSpPr/>
          <p:nvPr/>
        </p:nvSpPr>
        <p:spPr>
          <a:xfrm>
            <a:off x="3600489" y="3211367"/>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8" name="Rectangle 7">
            <a:extLst>
              <a:ext uri="{FF2B5EF4-FFF2-40B4-BE49-F238E27FC236}">
                <a16:creationId xmlns:a16="http://schemas.microsoft.com/office/drawing/2014/main" id="{47270E7D-35AE-C2BF-81D6-D53038D802C4}"/>
              </a:ext>
            </a:extLst>
          </p:cNvPr>
          <p:cNvSpPr/>
          <p:nvPr/>
        </p:nvSpPr>
        <p:spPr>
          <a:xfrm>
            <a:off x="6176561" y="3203375"/>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9" name="Rectangle 8">
            <a:extLst>
              <a:ext uri="{FF2B5EF4-FFF2-40B4-BE49-F238E27FC236}">
                <a16:creationId xmlns:a16="http://schemas.microsoft.com/office/drawing/2014/main" id="{C8F26C60-793D-B00F-8E67-15F7D0117993}"/>
              </a:ext>
            </a:extLst>
          </p:cNvPr>
          <p:cNvSpPr/>
          <p:nvPr/>
        </p:nvSpPr>
        <p:spPr>
          <a:xfrm>
            <a:off x="8374933" y="3187395"/>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10" name="Rectangle 9">
            <a:extLst>
              <a:ext uri="{FF2B5EF4-FFF2-40B4-BE49-F238E27FC236}">
                <a16:creationId xmlns:a16="http://schemas.microsoft.com/office/drawing/2014/main" id="{36B8B463-0604-1C98-B859-63F493678291}"/>
              </a:ext>
            </a:extLst>
          </p:cNvPr>
          <p:cNvSpPr/>
          <p:nvPr/>
        </p:nvSpPr>
        <p:spPr>
          <a:xfrm>
            <a:off x="9978976" y="1947299"/>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1066799" y="3557148"/>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2" name="Arrow: Right 11">
            <a:extLst>
              <a:ext uri="{FF2B5EF4-FFF2-40B4-BE49-F238E27FC236}">
                <a16:creationId xmlns:a16="http://schemas.microsoft.com/office/drawing/2014/main" id="{AB8D565D-BBD1-8964-0519-232420D63AAD}"/>
              </a:ext>
            </a:extLst>
          </p:cNvPr>
          <p:cNvSpPr/>
          <p:nvPr/>
        </p:nvSpPr>
        <p:spPr>
          <a:xfrm>
            <a:off x="2261562" y="3565140"/>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 ver-x.y.z</a:t>
            </a:r>
            <a:endParaRPr lang="en-US" sz="1200" dirty="0"/>
          </a:p>
        </p:txBody>
      </p:sp>
      <p:sp>
        <p:nvSpPr>
          <p:cNvPr id="13" name="Arrow: Right 12">
            <a:extLst>
              <a:ext uri="{FF2B5EF4-FFF2-40B4-BE49-F238E27FC236}">
                <a16:creationId xmlns:a16="http://schemas.microsoft.com/office/drawing/2014/main" id="{3A465C5E-94B0-2726-8228-2EDF1CD0DD51}"/>
              </a:ext>
            </a:extLst>
          </p:cNvPr>
          <p:cNvSpPr/>
          <p:nvPr/>
        </p:nvSpPr>
        <p:spPr>
          <a:xfrm>
            <a:off x="5552818" y="3557147"/>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5" name="Arrow: Left 14">
            <a:extLst>
              <a:ext uri="{FF2B5EF4-FFF2-40B4-BE49-F238E27FC236}">
                <a16:creationId xmlns:a16="http://schemas.microsoft.com/office/drawing/2014/main" id="{ED7B7087-594D-F23B-B88E-EF0CDA2422FC}"/>
              </a:ext>
            </a:extLst>
          </p:cNvPr>
          <p:cNvSpPr/>
          <p:nvPr/>
        </p:nvSpPr>
        <p:spPr>
          <a:xfrm>
            <a:off x="7855602" y="3647886"/>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9028671" y="3547066"/>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14" name="Rectangle 13">
            <a:extLst>
              <a:ext uri="{FF2B5EF4-FFF2-40B4-BE49-F238E27FC236}">
                <a16:creationId xmlns:a16="http://schemas.microsoft.com/office/drawing/2014/main" id="{CFE6C46E-2232-EDD2-47E2-5737CD6E4DB0}"/>
              </a:ext>
            </a:extLst>
          </p:cNvPr>
          <p:cNvSpPr/>
          <p:nvPr/>
        </p:nvSpPr>
        <p:spPr>
          <a:xfrm>
            <a:off x="9978976" y="3382765"/>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test</a:t>
            </a:r>
          </a:p>
        </p:txBody>
      </p:sp>
      <p:sp>
        <p:nvSpPr>
          <p:cNvPr id="17" name="Rectangle 16">
            <a:extLst>
              <a:ext uri="{FF2B5EF4-FFF2-40B4-BE49-F238E27FC236}">
                <a16:creationId xmlns:a16="http://schemas.microsoft.com/office/drawing/2014/main" id="{5BCD711F-FB64-B6D3-4970-B8274CD153CB}"/>
              </a:ext>
            </a:extLst>
          </p:cNvPr>
          <p:cNvSpPr/>
          <p:nvPr/>
        </p:nvSpPr>
        <p:spPr>
          <a:xfrm>
            <a:off x="9987117" y="4760520"/>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prod</a:t>
            </a:r>
          </a:p>
        </p:txBody>
      </p:sp>
      <p:sp>
        <p:nvSpPr>
          <p:cNvPr id="21" name="Arrow: Right 20">
            <a:extLst>
              <a:ext uri="{FF2B5EF4-FFF2-40B4-BE49-F238E27FC236}">
                <a16:creationId xmlns:a16="http://schemas.microsoft.com/office/drawing/2014/main" id="{6796CA5B-9941-E7BF-AB19-4C82C9A06A0D}"/>
              </a:ext>
            </a:extLst>
          </p:cNvPr>
          <p:cNvSpPr/>
          <p:nvPr/>
        </p:nvSpPr>
        <p:spPr>
          <a:xfrm rot="19895920">
            <a:off x="9028672" y="2843663"/>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22" name="Arrow: Right 21">
            <a:extLst>
              <a:ext uri="{FF2B5EF4-FFF2-40B4-BE49-F238E27FC236}">
                <a16:creationId xmlns:a16="http://schemas.microsoft.com/office/drawing/2014/main" id="{A68F8927-3A71-8B2E-B7F3-6D2AA691B527}"/>
              </a:ext>
            </a:extLst>
          </p:cNvPr>
          <p:cNvSpPr/>
          <p:nvPr/>
        </p:nvSpPr>
        <p:spPr>
          <a:xfrm rot="1884107">
            <a:off x="9018631" y="4360872"/>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Tree>
    <p:extLst>
      <p:ext uri="{BB962C8B-B14F-4D97-AF65-F5344CB8AC3E}">
        <p14:creationId xmlns:p14="http://schemas.microsoft.com/office/powerpoint/2010/main" val="3537606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Multiple branches</a:t>
            </a: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60303" y="2472231"/>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1675770" y="2472231"/>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7" name="Rectangle 6">
            <a:extLst>
              <a:ext uri="{FF2B5EF4-FFF2-40B4-BE49-F238E27FC236}">
                <a16:creationId xmlns:a16="http://schemas.microsoft.com/office/drawing/2014/main" id="{CAAE97E7-C287-22EC-1442-36561A94BE54}"/>
              </a:ext>
            </a:extLst>
          </p:cNvPr>
          <p:cNvSpPr/>
          <p:nvPr/>
        </p:nvSpPr>
        <p:spPr>
          <a:xfrm>
            <a:off x="3596628" y="2472229"/>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8" name="Rectangle 7">
            <a:extLst>
              <a:ext uri="{FF2B5EF4-FFF2-40B4-BE49-F238E27FC236}">
                <a16:creationId xmlns:a16="http://schemas.microsoft.com/office/drawing/2014/main" id="{47270E7D-35AE-C2BF-81D6-D53038D802C4}"/>
              </a:ext>
            </a:extLst>
          </p:cNvPr>
          <p:cNvSpPr/>
          <p:nvPr/>
        </p:nvSpPr>
        <p:spPr>
          <a:xfrm>
            <a:off x="6172700" y="2464237"/>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9" name="Rectangle 8">
            <a:extLst>
              <a:ext uri="{FF2B5EF4-FFF2-40B4-BE49-F238E27FC236}">
                <a16:creationId xmlns:a16="http://schemas.microsoft.com/office/drawing/2014/main" id="{C8F26C60-793D-B00F-8E67-15F7D0117993}"/>
              </a:ext>
            </a:extLst>
          </p:cNvPr>
          <p:cNvSpPr/>
          <p:nvPr/>
        </p:nvSpPr>
        <p:spPr>
          <a:xfrm>
            <a:off x="8371072" y="2448257"/>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10" name="Rectangle 9">
            <a:extLst>
              <a:ext uri="{FF2B5EF4-FFF2-40B4-BE49-F238E27FC236}">
                <a16:creationId xmlns:a16="http://schemas.microsoft.com/office/drawing/2014/main" id="{36B8B463-0604-1C98-B859-63F493678291}"/>
              </a:ext>
            </a:extLst>
          </p:cNvPr>
          <p:cNvSpPr/>
          <p:nvPr/>
        </p:nvSpPr>
        <p:spPr>
          <a:xfrm>
            <a:off x="9954519" y="2448258"/>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1062938" y="2818010"/>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2" name="Arrow: Right 11">
            <a:extLst>
              <a:ext uri="{FF2B5EF4-FFF2-40B4-BE49-F238E27FC236}">
                <a16:creationId xmlns:a16="http://schemas.microsoft.com/office/drawing/2014/main" id="{AB8D565D-BBD1-8964-0519-232420D63AAD}"/>
              </a:ext>
            </a:extLst>
          </p:cNvPr>
          <p:cNvSpPr/>
          <p:nvPr/>
        </p:nvSpPr>
        <p:spPr>
          <a:xfrm>
            <a:off x="2257701" y="2826002"/>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a:t>
            </a:r>
            <a:endParaRPr lang="en-US" sz="1200" dirty="0"/>
          </a:p>
        </p:txBody>
      </p:sp>
      <p:sp>
        <p:nvSpPr>
          <p:cNvPr id="13" name="Arrow: Right 12">
            <a:extLst>
              <a:ext uri="{FF2B5EF4-FFF2-40B4-BE49-F238E27FC236}">
                <a16:creationId xmlns:a16="http://schemas.microsoft.com/office/drawing/2014/main" id="{3A465C5E-94B0-2726-8228-2EDF1CD0DD51}"/>
              </a:ext>
            </a:extLst>
          </p:cNvPr>
          <p:cNvSpPr/>
          <p:nvPr/>
        </p:nvSpPr>
        <p:spPr>
          <a:xfrm>
            <a:off x="5548957" y="2818009"/>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5" name="Arrow: Left 14">
            <a:extLst>
              <a:ext uri="{FF2B5EF4-FFF2-40B4-BE49-F238E27FC236}">
                <a16:creationId xmlns:a16="http://schemas.microsoft.com/office/drawing/2014/main" id="{ED7B7087-594D-F23B-B88E-EF0CDA2422FC}"/>
              </a:ext>
            </a:extLst>
          </p:cNvPr>
          <p:cNvSpPr/>
          <p:nvPr/>
        </p:nvSpPr>
        <p:spPr>
          <a:xfrm>
            <a:off x="7851741" y="2908748"/>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9024810" y="2807928"/>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28" name="Rectangle 27">
            <a:extLst>
              <a:ext uri="{FF2B5EF4-FFF2-40B4-BE49-F238E27FC236}">
                <a16:creationId xmlns:a16="http://schemas.microsoft.com/office/drawing/2014/main" id="{1D77A4BC-4F69-F4E1-3067-D657BB688194}"/>
              </a:ext>
            </a:extLst>
          </p:cNvPr>
          <p:cNvSpPr/>
          <p:nvPr/>
        </p:nvSpPr>
        <p:spPr>
          <a:xfrm>
            <a:off x="277909" y="4262291"/>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test</a:t>
            </a:r>
            <a:endParaRPr lang="en-US" dirty="0"/>
          </a:p>
        </p:txBody>
      </p:sp>
      <p:sp>
        <p:nvSpPr>
          <p:cNvPr id="29" name="Rectangle 28">
            <a:extLst>
              <a:ext uri="{FF2B5EF4-FFF2-40B4-BE49-F238E27FC236}">
                <a16:creationId xmlns:a16="http://schemas.microsoft.com/office/drawing/2014/main" id="{3C365DF2-22B2-4558-A9B1-F422D7B032D5}"/>
              </a:ext>
            </a:extLst>
          </p:cNvPr>
          <p:cNvSpPr/>
          <p:nvPr/>
        </p:nvSpPr>
        <p:spPr>
          <a:xfrm>
            <a:off x="1693376" y="4262291"/>
            <a:ext cx="581931"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a:t>
            </a:r>
          </a:p>
        </p:txBody>
      </p:sp>
      <p:sp>
        <p:nvSpPr>
          <p:cNvPr id="30" name="Rectangle 29">
            <a:extLst>
              <a:ext uri="{FF2B5EF4-FFF2-40B4-BE49-F238E27FC236}">
                <a16:creationId xmlns:a16="http://schemas.microsoft.com/office/drawing/2014/main" id="{440C16ED-710E-AFF4-AF46-75E7DFF1FF15}"/>
              </a:ext>
            </a:extLst>
          </p:cNvPr>
          <p:cNvSpPr/>
          <p:nvPr/>
        </p:nvSpPr>
        <p:spPr>
          <a:xfrm>
            <a:off x="3614234" y="4262289"/>
            <a:ext cx="1934723"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Deployment Artifact</a:t>
            </a:r>
          </a:p>
          <a:p>
            <a:pPr algn="ctr"/>
            <a:r>
              <a:rPr lang="nb-NO" dirty="0"/>
              <a:t>(nuget, zip, etc...)</a:t>
            </a:r>
          </a:p>
        </p:txBody>
      </p:sp>
      <p:sp>
        <p:nvSpPr>
          <p:cNvPr id="31" name="Rectangle 30">
            <a:extLst>
              <a:ext uri="{FF2B5EF4-FFF2-40B4-BE49-F238E27FC236}">
                <a16:creationId xmlns:a16="http://schemas.microsoft.com/office/drawing/2014/main" id="{5C6B0F57-958A-FF54-65F7-0C0D404E272E}"/>
              </a:ext>
            </a:extLst>
          </p:cNvPr>
          <p:cNvSpPr/>
          <p:nvPr/>
        </p:nvSpPr>
        <p:spPr>
          <a:xfrm>
            <a:off x="6190306" y="4254297"/>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ACR, nuget,</a:t>
            </a:r>
          </a:p>
          <a:p>
            <a:pPr algn="ctr"/>
            <a:r>
              <a:rPr lang="nb-NO" dirty="0"/>
              <a:t>etc...</a:t>
            </a:r>
          </a:p>
        </p:txBody>
      </p:sp>
      <p:sp>
        <p:nvSpPr>
          <p:cNvPr id="32" name="Rectangle 31">
            <a:extLst>
              <a:ext uri="{FF2B5EF4-FFF2-40B4-BE49-F238E27FC236}">
                <a16:creationId xmlns:a16="http://schemas.microsoft.com/office/drawing/2014/main" id="{76B4D904-4D8F-4387-FE35-CBE1C0F486D3}"/>
              </a:ext>
            </a:extLst>
          </p:cNvPr>
          <p:cNvSpPr/>
          <p:nvPr/>
        </p:nvSpPr>
        <p:spPr>
          <a:xfrm>
            <a:off x="8388678" y="4238317"/>
            <a:ext cx="653738" cy="1086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CD</a:t>
            </a:r>
          </a:p>
        </p:txBody>
      </p:sp>
      <p:sp>
        <p:nvSpPr>
          <p:cNvPr id="33" name="Rectangle 32">
            <a:extLst>
              <a:ext uri="{FF2B5EF4-FFF2-40B4-BE49-F238E27FC236}">
                <a16:creationId xmlns:a16="http://schemas.microsoft.com/office/drawing/2014/main" id="{2EA873CE-9CCE-14C3-B07B-715C14C8F679}"/>
              </a:ext>
            </a:extLst>
          </p:cNvPr>
          <p:cNvSpPr/>
          <p:nvPr/>
        </p:nvSpPr>
        <p:spPr>
          <a:xfrm>
            <a:off x="9972125" y="4238318"/>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test</a:t>
            </a:r>
          </a:p>
        </p:txBody>
      </p:sp>
      <p:sp>
        <p:nvSpPr>
          <p:cNvPr id="34" name="Arrow: Right 33">
            <a:extLst>
              <a:ext uri="{FF2B5EF4-FFF2-40B4-BE49-F238E27FC236}">
                <a16:creationId xmlns:a16="http://schemas.microsoft.com/office/drawing/2014/main" id="{BC57AC7A-83B8-FD87-67E4-CFFAC5AB54F2}"/>
              </a:ext>
            </a:extLst>
          </p:cNvPr>
          <p:cNvSpPr/>
          <p:nvPr/>
        </p:nvSpPr>
        <p:spPr>
          <a:xfrm>
            <a:off x="1080544" y="4608070"/>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35" name="Arrow: Right 34">
            <a:extLst>
              <a:ext uri="{FF2B5EF4-FFF2-40B4-BE49-F238E27FC236}">
                <a16:creationId xmlns:a16="http://schemas.microsoft.com/office/drawing/2014/main" id="{5D753F3E-F8A1-C5AD-D666-46278B2DB26D}"/>
              </a:ext>
            </a:extLst>
          </p:cNvPr>
          <p:cNvSpPr/>
          <p:nvPr/>
        </p:nvSpPr>
        <p:spPr>
          <a:xfrm>
            <a:off x="2275307" y="4616062"/>
            <a:ext cx="1319534"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creates</a:t>
            </a:r>
            <a:endParaRPr lang="en-US" sz="1200" dirty="0"/>
          </a:p>
        </p:txBody>
      </p:sp>
      <p:sp>
        <p:nvSpPr>
          <p:cNvPr id="36" name="Arrow: Right 35">
            <a:extLst>
              <a:ext uri="{FF2B5EF4-FFF2-40B4-BE49-F238E27FC236}">
                <a16:creationId xmlns:a16="http://schemas.microsoft.com/office/drawing/2014/main" id="{4B93B2DB-A951-8F85-20C6-664C08346300}"/>
              </a:ext>
            </a:extLst>
          </p:cNvPr>
          <p:cNvSpPr/>
          <p:nvPr/>
        </p:nvSpPr>
        <p:spPr>
          <a:xfrm>
            <a:off x="5566563" y="4608069"/>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37" name="Arrow: Left 36">
            <a:extLst>
              <a:ext uri="{FF2B5EF4-FFF2-40B4-BE49-F238E27FC236}">
                <a16:creationId xmlns:a16="http://schemas.microsoft.com/office/drawing/2014/main" id="{A8FCB010-7F6C-036A-F593-D0ADE79F1EB1}"/>
              </a:ext>
            </a:extLst>
          </p:cNvPr>
          <p:cNvSpPr/>
          <p:nvPr/>
        </p:nvSpPr>
        <p:spPr>
          <a:xfrm>
            <a:off x="7869347" y="4698808"/>
            <a:ext cx="519329" cy="2882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pull</a:t>
            </a:r>
            <a:endParaRPr lang="en-US" sz="1200" dirty="0"/>
          </a:p>
        </p:txBody>
      </p:sp>
      <p:sp>
        <p:nvSpPr>
          <p:cNvPr id="38" name="Arrow: Right 37">
            <a:extLst>
              <a:ext uri="{FF2B5EF4-FFF2-40B4-BE49-F238E27FC236}">
                <a16:creationId xmlns:a16="http://schemas.microsoft.com/office/drawing/2014/main" id="{CA4830C5-B03F-6C17-B54F-520709CF1E6F}"/>
              </a:ext>
            </a:extLst>
          </p:cNvPr>
          <p:cNvSpPr/>
          <p:nvPr/>
        </p:nvSpPr>
        <p:spPr>
          <a:xfrm>
            <a:off x="9042416" y="4597988"/>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39" name="Arrow: Down 38">
            <a:extLst>
              <a:ext uri="{FF2B5EF4-FFF2-40B4-BE49-F238E27FC236}">
                <a16:creationId xmlns:a16="http://schemas.microsoft.com/office/drawing/2014/main" id="{3F9D8F1A-1A81-2ECE-42FE-931E4AE71642}"/>
              </a:ext>
            </a:extLst>
          </p:cNvPr>
          <p:cNvSpPr/>
          <p:nvPr/>
        </p:nvSpPr>
        <p:spPr>
          <a:xfrm>
            <a:off x="499456" y="3574694"/>
            <a:ext cx="303734" cy="679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06B4B2F-5237-373F-23C2-7EE43D517DB8}"/>
              </a:ext>
            </a:extLst>
          </p:cNvPr>
          <p:cNvSpPr txBox="1"/>
          <p:nvPr/>
        </p:nvSpPr>
        <p:spPr>
          <a:xfrm>
            <a:off x="667983" y="3646133"/>
            <a:ext cx="783933" cy="369332"/>
          </a:xfrm>
          <a:prstGeom prst="rect">
            <a:avLst/>
          </a:prstGeom>
          <a:noFill/>
        </p:spPr>
        <p:txBody>
          <a:bodyPr wrap="none" rtlCol="0">
            <a:spAutoFit/>
          </a:bodyPr>
          <a:lstStyle/>
          <a:p>
            <a:r>
              <a:rPr lang="nb-NO" dirty="0"/>
              <a:t>merge</a:t>
            </a:r>
            <a:endParaRPr lang="en-US" dirty="0"/>
          </a:p>
        </p:txBody>
      </p:sp>
    </p:spTree>
    <p:extLst>
      <p:ext uri="{BB962C8B-B14F-4D97-AF65-F5344CB8AC3E}">
        <p14:creationId xmlns:p14="http://schemas.microsoft.com/office/powerpoint/2010/main" val="3721278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IaC multi-environment branching strategy </a:t>
            </a:r>
            <a:br>
              <a:rPr lang="nb-NO" dirty="0"/>
            </a:b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2" name="Content Placeholder 2">
            <a:extLst>
              <a:ext uri="{FF2B5EF4-FFF2-40B4-BE49-F238E27FC236}">
                <a16:creationId xmlns:a16="http://schemas.microsoft.com/office/drawing/2014/main" id="{F004FC12-8753-73B1-1A0B-23E355B55ED5}"/>
              </a:ext>
            </a:extLst>
          </p:cNvPr>
          <p:cNvSpPr txBox="1">
            <a:spLocks/>
          </p:cNvSpPr>
          <p:nvPr/>
        </p:nvSpPr>
        <p:spPr>
          <a:xfrm>
            <a:off x="415600" y="1768805"/>
            <a:ext cx="10378440" cy="650875"/>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dirty="0">
                <a:solidFill>
                  <a:srgbClr val="171717"/>
                </a:solidFill>
                <a:latin typeface="Segoe UI" panose="020B0502040204020203" pitchFamily="34" charset="0"/>
              </a:rPr>
              <a:t>Multiple branches without artifacts</a:t>
            </a:r>
          </a:p>
          <a:p>
            <a:pPr lvl="1"/>
            <a:endParaRPr lang="en-US" dirty="0">
              <a:solidFill>
                <a:srgbClr val="171717"/>
              </a:solidFill>
              <a:latin typeface="Segoe UI" panose="020B0502040204020203" pitchFamily="34" charset="0"/>
            </a:endParaRPr>
          </a:p>
        </p:txBody>
      </p:sp>
      <p:sp>
        <p:nvSpPr>
          <p:cNvPr id="3" name="Rectangle 2">
            <a:extLst>
              <a:ext uri="{FF2B5EF4-FFF2-40B4-BE49-F238E27FC236}">
                <a16:creationId xmlns:a16="http://schemas.microsoft.com/office/drawing/2014/main" id="{77A70114-A562-97D5-8DB5-F18251800CDA}"/>
              </a:ext>
            </a:extLst>
          </p:cNvPr>
          <p:cNvSpPr/>
          <p:nvPr/>
        </p:nvSpPr>
        <p:spPr>
          <a:xfrm>
            <a:off x="2300076" y="2554609"/>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4" name="Rectangle 3">
            <a:extLst>
              <a:ext uri="{FF2B5EF4-FFF2-40B4-BE49-F238E27FC236}">
                <a16:creationId xmlns:a16="http://schemas.microsoft.com/office/drawing/2014/main" id="{2CDC7E7C-467C-A3E4-A59E-A1D69CE52A9D}"/>
              </a:ext>
            </a:extLst>
          </p:cNvPr>
          <p:cNvSpPr/>
          <p:nvPr/>
        </p:nvSpPr>
        <p:spPr>
          <a:xfrm>
            <a:off x="3715543" y="2554609"/>
            <a:ext cx="1450748"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CI/CD</a:t>
            </a:r>
          </a:p>
          <a:p>
            <a:pPr algn="ctr"/>
            <a:r>
              <a:rPr lang="nb-NO" dirty="0"/>
              <a:t>pipeline</a:t>
            </a:r>
          </a:p>
        </p:txBody>
      </p:sp>
      <p:sp>
        <p:nvSpPr>
          <p:cNvPr id="10" name="Rectangle 9">
            <a:extLst>
              <a:ext uri="{FF2B5EF4-FFF2-40B4-BE49-F238E27FC236}">
                <a16:creationId xmlns:a16="http://schemas.microsoft.com/office/drawing/2014/main" id="{36B8B463-0604-1C98-B859-63F493678291}"/>
              </a:ext>
            </a:extLst>
          </p:cNvPr>
          <p:cNvSpPr/>
          <p:nvPr/>
        </p:nvSpPr>
        <p:spPr>
          <a:xfrm>
            <a:off x="6096000" y="2549243"/>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1" name="Arrow: Right 10">
            <a:extLst>
              <a:ext uri="{FF2B5EF4-FFF2-40B4-BE49-F238E27FC236}">
                <a16:creationId xmlns:a16="http://schemas.microsoft.com/office/drawing/2014/main" id="{19DCC37A-3B12-B80C-CA58-ECB961E14854}"/>
              </a:ext>
            </a:extLst>
          </p:cNvPr>
          <p:cNvSpPr/>
          <p:nvPr/>
        </p:nvSpPr>
        <p:spPr>
          <a:xfrm>
            <a:off x="3102711" y="2900388"/>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16" name="Arrow: Right 15">
            <a:extLst>
              <a:ext uri="{FF2B5EF4-FFF2-40B4-BE49-F238E27FC236}">
                <a16:creationId xmlns:a16="http://schemas.microsoft.com/office/drawing/2014/main" id="{D6BF7950-22A3-964E-1889-351FD6AE4ECE}"/>
              </a:ext>
            </a:extLst>
          </p:cNvPr>
          <p:cNvSpPr/>
          <p:nvPr/>
        </p:nvSpPr>
        <p:spPr>
          <a:xfrm>
            <a:off x="5166291" y="2908913"/>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
        <p:nvSpPr>
          <p:cNvPr id="39" name="Arrow: Down 38">
            <a:extLst>
              <a:ext uri="{FF2B5EF4-FFF2-40B4-BE49-F238E27FC236}">
                <a16:creationId xmlns:a16="http://schemas.microsoft.com/office/drawing/2014/main" id="{3F9D8F1A-1A81-2ECE-42FE-931E4AE71642}"/>
              </a:ext>
            </a:extLst>
          </p:cNvPr>
          <p:cNvSpPr/>
          <p:nvPr/>
        </p:nvSpPr>
        <p:spPr>
          <a:xfrm>
            <a:off x="2539229" y="3657072"/>
            <a:ext cx="303734" cy="6796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606B4B2F-5237-373F-23C2-7EE43D517DB8}"/>
              </a:ext>
            </a:extLst>
          </p:cNvPr>
          <p:cNvSpPr txBox="1"/>
          <p:nvPr/>
        </p:nvSpPr>
        <p:spPr>
          <a:xfrm>
            <a:off x="2707756" y="3728511"/>
            <a:ext cx="783933" cy="369332"/>
          </a:xfrm>
          <a:prstGeom prst="rect">
            <a:avLst/>
          </a:prstGeom>
          <a:noFill/>
        </p:spPr>
        <p:txBody>
          <a:bodyPr wrap="none" rtlCol="0">
            <a:spAutoFit/>
          </a:bodyPr>
          <a:lstStyle/>
          <a:p>
            <a:r>
              <a:rPr lang="nb-NO" dirty="0"/>
              <a:t>merge</a:t>
            </a:r>
            <a:endParaRPr lang="en-US" dirty="0"/>
          </a:p>
        </p:txBody>
      </p:sp>
      <p:sp>
        <p:nvSpPr>
          <p:cNvPr id="14" name="Rectangle 13">
            <a:extLst>
              <a:ext uri="{FF2B5EF4-FFF2-40B4-BE49-F238E27FC236}">
                <a16:creationId xmlns:a16="http://schemas.microsoft.com/office/drawing/2014/main" id="{F7D8986D-9995-76EB-4D7D-C8D0D003EB29}"/>
              </a:ext>
            </a:extLst>
          </p:cNvPr>
          <p:cNvSpPr/>
          <p:nvPr/>
        </p:nvSpPr>
        <p:spPr>
          <a:xfrm>
            <a:off x="2300076" y="4365192"/>
            <a:ext cx="782041" cy="107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dev</a:t>
            </a:r>
            <a:endParaRPr lang="en-US" dirty="0"/>
          </a:p>
        </p:txBody>
      </p:sp>
      <p:sp>
        <p:nvSpPr>
          <p:cNvPr id="17" name="Rectangle 16">
            <a:extLst>
              <a:ext uri="{FF2B5EF4-FFF2-40B4-BE49-F238E27FC236}">
                <a16:creationId xmlns:a16="http://schemas.microsoft.com/office/drawing/2014/main" id="{DCA7A54D-6629-8631-9559-4454EDDA8194}"/>
              </a:ext>
            </a:extLst>
          </p:cNvPr>
          <p:cNvSpPr/>
          <p:nvPr/>
        </p:nvSpPr>
        <p:spPr>
          <a:xfrm>
            <a:off x="3715543" y="4365192"/>
            <a:ext cx="1450748" cy="1086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CI/CD</a:t>
            </a:r>
          </a:p>
          <a:p>
            <a:pPr algn="ctr"/>
            <a:r>
              <a:rPr lang="nb-NO" dirty="0"/>
              <a:t>pipeline</a:t>
            </a:r>
          </a:p>
        </p:txBody>
      </p:sp>
      <p:sp>
        <p:nvSpPr>
          <p:cNvPr id="18" name="Rectangle 17">
            <a:extLst>
              <a:ext uri="{FF2B5EF4-FFF2-40B4-BE49-F238E27FC236}">
                <a16:creationId xmlns:a16="http://schemas.microsoft.com/office/drawing/2014/main" id="{FE5D3190-824D-9F1D-C29E-61CAC89A48FA}"/>
              </a:ext>
            </a:extLst>
          </p:cNvPr>
          <p:cNvSpPr/>
          <p:nvPr/>
        </p:nvSpPr>
        <p:spPr>
          <a:xfrm>
            <a:off x="6096000" y="4359826"/>
            <a:ext cx="1679042" cy="1086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t>Azure dev</a:t>
            </a:r>
          </a:p>
        </p:txBody>
      </p:sp>
      <p:sp>
        <p:nvSpPr>
          <p:cNvPr id="19" name="Arrow: Right 18">
            <a:extLst>
              <a:ext uri="{FF2B5EF4-FFF2-40B4-BE49-F238E27FC236}">
                <a16:creationId xmlns:a16="http://schemas.microsoft.com/office/drawing/2014/main" id="{D681C19C-90ED-0E5D-6DE5-94EE6EA20653}"/>
              </a:ext>
            </a:extLst>
          </p:cNvPr>
          <p:cNvSpPr/>
          <p:nvPr/>
        </p:nvSpPr>
        <p:spPr>
          <a:xfrm>
            <a:off x="3102711" y="4710971"/>
            <a:ext cx="623743"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push</a:t>
            </a:r>
            <a:endParaRPr lang="en-US" sz="1200" dirty="0"/>
          </a:p>
        </p:txBody>
      </p:sp>
      <p:sp>
        <p:nvSpPr>
          <p:cNvPr id="20" name="Arrow: Right 19">
            <a:extLst>
              <a:ext uri="{FF2B5EF4-FFF2-40B4-BE49-F238E27FC236}">
                <a16:creationId xmlns:a16="http://schemas.microsoft.com/office/drawing/2014/main" id="{B5A7E693-6FC1-C673-4D10-F10B6BB78870}"/>
              </a:ext>
            </a:extLst>
          </p:cNvPr>
          <p:cNvSpPr/>
          <p:nvPr/>
        </p:nvSpPr>
        <p:spPr>
          <a:xfrm>
            <a:off x="5166291" y="4719496"/>
            <a:ext cx="929709" cy="3789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200" dirty="0"/>
              <a:t>deploys</a:t>
            </a:r>
            <a:endParaRPr lang="en-US" sz="1200" dirty="0"/>
          </a:p>
        </p:txBody>
      </p:sp>
    </p:spTree>
    <p:extLst>
      <p:ext uri="{BB962C8B-B14F-4D97-AF65-F5344CB8AC3E}">
        <p14:creationId xmlns:p14="http://schemas.microsoft.com/office/powerpoint/2010/main" val="1629286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B4C0-32EC-46D7-B1EB-A657790AEDF2}"/>
              </a:ext>
            </a:extLst>
          </p:cNvPr>
          <p:cNvSpPr>
            <a:spLocks noGrp="1"/>
          </p:cNvSpPr>
          <p:nvPr>
            <p:ph type="title"/>
          </p:nvPr>
        </p:nvSpPr>
        <p:spPr/>
        <p:txBody>
          <a:bodyPr/>
          <a:lstStyle/>
          <a:p>
            <a:r>
              <a:rPr lang="nb-NO" dirty="0"/>
              <a:t>Workload on Azure with single Subscription</a:t>
            </a:r>
            <a:endParaRPr lang="en-US" dirty="0"/>
          </a:p>
        </p:txBody>
      </p:sp>
      <p:sp>
        <p:nvSpPr>
          <p:cNvPr id="8" name="Content Placeholder 2">
            <a:extLst>
              <a:ext uri="{FF2B5EF4-FFF2-40B4-BE49-F238E27FC236}">
                <a16:creationId xmlns:a16="http://schemas.microsoft.com/office/drawing/2014/main" id="{FF4351E2-2472-4B97-A083-FFF113FFDD62}"/>
              </a:ext>
            </a:extLst>
          </p:cNvPr>
          <p:cNvSpPr>
            <a:spLocks noGrp="1"/>
          </p:cNvSpPr>
          <p:nvPr>
            <p:ph idx="1"/>
          </p:nvPr>
        </p:nvSpPr>
        <p:spPr>
          <a:xfrm>
            <a:off x="838200" y="1818005"/>
            <a:ext cx="5834743" cy="4351338"/>
          </a:xfrm>
        </p:spPr>
        <p:txBody>
          <a:bodyPr/>
          <a:lstStyle/>
          <a:p>
            <a:r>
              <a:rPr lang="en-US" b="0" i="0" dirty="0">
                <a:solidFill>
                  <a:srgbClr val="171717"/>
                </a:solidFill>
                <a:effectLst/>
                <a:latin typeface="Segoe UI" panose="020B0502040204020203" pitchFamily="34" charset="0"/>
              </a:rPr>
              <a:t>Single Resource Group </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(simple WL)</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Multiple Resource Groups </a:t>
            </a:r>
            <a:r>
              <a:rPr lang="en-US" b="0" i="0" dirty="0">
                <a:solidFill>
                  <a:srgbClr val="171717"/>
                </a:solidFill>
                <a:effectLst/>
                <a:latin typeface="Segoe UI" panose="020B0502040204020203" pitchFamily="34" charset="0"/>
              </a:rPr>
              <a:t>(complex WL)</a:t>
            </a:r>
          </a:p>
          <a:p>
            <a:pPr lvl="1"/>
            <a:endParaRPr lang="en-US" b="0" i="0" dirty="0">
              <a:solidFill>
                <a:srgbClr val="171717"/>
              </a:solidFill>
              <a:effectLst/>
              <a:latin typeface="Segoe UI" panose="020B0502040204020203" pitchFamily="34" charset="0"/>
            </a:endParaRPr>
          </a:p>
        </p:txBody>
      </p:sp>
      <p:sp>
        <p:nvSpPr>
          <p:cNvPr id="11" name="Rectangle 10">
            <a:extLst>
              <a:ext uri="{FF2B5EF4-FFF2-40B4-BE49-F238E27FC236}">
                <a16:creationId xmlns:a16="http://schemas.microsoft.com/office/drawing/2014/main" id="{3EC776E0-15D3-4D3C-A137-DB96CE55B247}"/>
              </a:ext>
            </a:extLst>
          </p:cNvPr>
          <p:cNvSpPr/>
          <p:nvPr/>
        </p:nvSpPr>
        <p:spPr>
          <a:xfrm>
            <a:off x="6672943" y="1349829"/>
            <a:ext cx="5181600" cy="5415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7E4BC8EF-85CF-42AA-952B-C32BE558FC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2476" y="1469566"/>
            <a:ext cx="325211" cy="325211"/>
          </a:xfrm>
          <a:prstGeom prst="rect">
            <a:avLst/>
          </a:prstGeom>
        </p:spPr>
      </p:pic>
      <p:sp>
        <p:nvSpPr>
          <p:cNvPr id="16" name="TextBox 15">
            <a:extLst>
              <a:ext uri="{FF2B5EF4-FFF2-40B4-BE49-F238E27FC236}">
                <a16:creationId xmlns:a16="http://schemas.microsoft.com/office/drawing/2014/main" id="{3DFCF89B-3F18-4311-9840-5E5F13A7BD03}"/>
              </a:ext>
            </a:extLst>
          </p:cNvPr>
          <p:cNvSpPr txBox="1"/>
          <p:nvPr/>
        </p:nvSpPr>
        <p:spPr>
          <a:xfrm>
            <a:off x="7067687" y="1445851"/>
            <a:ext cx="1958613" cy="369332"/>
          </a:xfrm>
          <a:prstGeom prst="rect">
            <a:avLst/>
          </a:prstGeom>
          <a:noFill/>
        </p:spPr>
        <p:txBody>
          <a:bodyPr wrap="none" rtlCol="0">
            <a:spAutoFit/>
          </a:bodyPr>
          <a:lstStyle/>
          <a:p>
            <a:r>
              <a:rPr lang="nb-NO" dirty="0"/>
              <a:t>Single Subscription</a:t>
            </a:r>
            <a:endParaRPr lang="en-US" dirty="0"/>
          </a:p>
        </p:txBody>
      </p:sp>
      <p:pic>
        <p:nvPicPr>
          <p:cNvPr id="3" name="Google Shape;56;p13">
            <a:extLst>
              <a:ext uri="{FF2B5EF4-FFF2-40B4-BE49-F238E27FC236}">
                <a16:creationId xmlns:a16="http://schemas.microsoft.com/office/drawing/2014/main" id="{374E2328-3CDB-4FA8-CA2E-38A22F5E66F8}"/>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4" name="Graphic 4">
            <a:extLst>
              <a:ext uri="{FF2B5EF4-FFF2-40B4-BE49-F238E27FC236}">
                <a16:creationId xmlns:a16="http://schemas.microsoft.com/office/drawing/2014/main" id="{4BCE44B0-669D-89A6-7AA4-04048D2451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grpSp>
        <p:nvGrpSpPr>
          <p:cNvPr id="10" name="Group 9">
            <a:extLst>
              <a:ext uri="{FF2B5EF4-FFF2-40B4-BE49-F238E27FC236}">
                <a16:creationId xmlns:a16="http://schemas.microsoft.com/office/drawing/2014/main" id="{5B01E54C-1476-1FC8-CF6B-0540CF36C8A9}"/>
              </a:ext>
            </a:extLst>
          </p:cNvPr>
          <p:cNvGrpSpPr/>
          <p:nvPr/>
        </p:nvGrpSpPr>
        <p:grpSpPr>
          <a:xfrm>
            <a:off x="7643809" y="1939087"/>
            <a:ext cx="2958877" cy="4826539"/>
            <a:chOff x="7643809" y="1939087"/>
            <a:chExt cx="2958877" cy="4826539"/>
          </a:xfrm>
        </p:grpSpPr>
        <p:pic>
          <p:nvPicPr>
            <p:cNvPr id="18" name="Picture 17">
              <a:extLst>
                <a:ext uri="{FF2B5EF4-FFF2-40B4-BE49-F238E27FC236}">
                  <a16:creationId xmlns:a16="http://schemas.microsoft.com/office/drawing/2014/main" id="{C16EFF33-08C4-4E4A-BAB9-C10CAB8348F8}"/>
                </a:ext>
              </a:extLst>
            </p:cNvPr>
            <p:cNvPicPr>
              <a:picLocks noChangeAspect="1"/>
            </p:cNvPicPr>
            <p:nvPr/>
          </p:nvPicPr>
          <p:blipFill>
            <a:blip r:embed="rId7"/>
            <a:stretch>
              <a:fillRect/>
            </a:stretch>
          </p:blipFill>
          <p:spPr>
            <a:xfrm>
              <a:off x="7643809" y="3313603"/>
              <a:ext cx="2958877" cy="3452023"/>
            </a:xfrm>
            <a:prstGeom prst="rect">
              <a:avLst/>
            </a:prstGeom>
          </p:spPr>
        </p:pic>
        <p:pic>
          <p:nvPicPr>
            <p:cNvPr id="20" name="Picture 19">
              <a:extLst>
                <a:ext uri="{FF2B5EF4-FFF2-40B4-BE49-F238E27FC236}">
                  <a16:creationId xmlns:a16="http://schemas.microsoft.com/office/drawing/2014/main" id="{7F35A650-F4B7-410F-97E0-175175A50334}"/>
                </a:ext>
              </a:extLst>
            </p:cNvPr>
            <p:cNvPicPr>
              <a:picLocks noChangeAspect="1"/>
            </p:cNvPicPr>
            <p:nvPr/>
          </p:nvPicPr>
          <p:blipFill>
            <a:blip r:embed="rId8"/>
            <a:stretch>
              <a:fillRect/>
            </a:stretch>
          </p:blipFill>
          <p:spPr>
            <a:xfrm>
              <a:off x="7643809" y="1939087"/>
              <a:ext cx="2958877" cy="1132175"/>
            </a:xfrm>
            <a:prstGeom prst="rect">
              <a:avLst/>
            </a:prstGeom>
          </p:spPr>
        </p:pic>
        <p:sp>
          <p:nvSpPr>
            <p:cNvPr id="6" name="Rectangle 5">
              <a:extLst>
                <a:ext uri="{FF2B5EF4-FFF2-40B4-BE49-F238E27FC236}">
                  <a16:creationId xmlns:a16="http://schemas.microsoft.com/office/drawing/2014/main" id="{B1CAFB2E-4679-406D-D5C6-9EA4909F008C}"/>
                </a:ext>
              </a:extLst>
            </p:cNvPr>
            <p:cNvSpPr/>
            <p:nvPr/>
          </p:nvSpPr>
          <p:spPr>
            <a:xfrm>
              <a:off x="7749540" y="2865120"/>
              <a:ext cx="2781300"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7685B8-7330-F274-D338-C0F593670338}"/>
                </a:ext>
              </a:extLst>
            </p:cNvPr>
            <p:cNvSpPr/>
            <p:nvPr/>
          </p:nvSpPr>
          <p:spPr>
            <a:xfrm>
              <a:off x="8051213" y="2078656"/>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2F2299-2DE5-0C99-8363-71C3CFBC702C}"/>
                </a:ext>
              </a:extLst>
            </p:cNvPr>
            <p:cNvSpPr/>
            <p:nvPr/>
          </p:nvSpPr>
          <p:spPr>
            <a:xfrm>
              <a:off x="9438053" y="4257976"/>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1372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algn="ctr"/>
            <a:endParaRPr lang="en-GB"/>
          </a:p>
        </p:txBody>
      </p:sp>
      <p:sp>
        <p:nvSpPr>
          <p:cNvPr id="14" name="TextBox 13">
            <a:extLst>
              <a:ext uri="{FF2B5EF4-FFF2-40B4-BE49-F238E27FC236}">
                <a16:creationId xmlns:a16="http://schemas.microsoft.com/office/drawing/2014/main" id="{A27FB7CD-0128-4D65-AE5C-36A211ABFFF4}"/>
              </a:ext>
            </a:extLst>
          </p:cNvPr>
          <p:cNvSpPr txBox="1"/>
          <p:nvPr/>
        </p:nvSpPr>
        <p:spPr>
          <a:xfrm>
            <a:off x="1531030" y="1213542"/>
            <a:ext cx="5646058" cy="1077218"/>
          </a:xfrm>
          <a:prstGeom prst="rect">
            <a:avLst/>
          </a:prstGeom>
          <a:noFill/>
        </p:spPr>
        <p:txBody>
          <a:bodyPr wrap="square" rtlCol="0">
            <a:spAutoFit/>
          </a:bodyPr>
          <a:lstStyle/>
          <a:p>
            <a:pPr algn="l"/>
            <a:r>
              <a:rPr lang="en-GB" sz="3200" b="1" i="0" dirty="0">
                <a:solidFill>
                  <a:srgbClr val="E6E6E6"/>
                </a:solidFill>
                <a:effectLst/>
                <a:latin typeface="Segoe UI" panose="020B0502040204020203" pitchFamily="34" charset="0"/>
              </a:rPr>
              <a:t>Deploy resources with Bicep and Azure PowerShell</a:t>
            </a:r>
          </a:p>
        </p:txBody>
      </p:sp>
      <p:pic>
        <p:nvPicPr>
          <p:cNvPr id="7" name="Picture 6">
            <a:extLst>
              <a:ext uri="{FF2B5EF4-FFF2-40B4-BE49-F238E27FC236}">
                <a16:creationId xmlns:a16="http://schemas.microsoft.com/office/drawing/2014/main" id="{76CA8DBA-9BDF-4748-9A2A-07FAF6B22D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91412" y="272399"/>
            <a:ext cx="2844403" cy="2844403"/>
          </a:xfrm>
          <a:prstGeom prst="rect">
            <a:avLst/>
          </a:prstGeom>
        </p:spPr>
      </p:pic>
      <p:sp>
        <p:nvSpPr>
          <p:cNvPr id="18" name="TextBox 17">
            <a:extLst>
              <a:ext uri="{FF2B5EF4-FFF2-40B4-BE49-F238E27FC236}">
                <a16:creationId xmlns:a16="http://schemas.microsoft.com/office/drawing/2014/main" id="{E3B19DEE-AA9D-4C9C-8F2E-ED978BD5C826}"/>
              </a:ext>
            </a:extLst>
          </p:cNvPr>
          <p:cNvSpPr txBox="1"/>
          <p:nvPr/>
        </p:nvSpPr>
        <p:spPr>
          <a:xfrm>
            <a:off x="7491413" y="3139244"/>
            <a:ext cx="2844403" cy="369332"/>
          </a:xfrm>
          <a:prstGeom prst="rect">
            <a:avLst/>
          </a:prstGeom>
          <a:noFill/>
        </p:spPr>
        <p:txBody>
          <a:bodyPr wrap="square">
            <a:spAutoFit/>
          </a:bodyPr>
          <a:lstStyle/>
          <a:p>
            <a:pPr algn="ctr"/>
            <a:r>
              <a:rPr lang="en-US" sz="1800" b="1" u="sng" dirty="0">
                <a:latin typeface="Segoe UI" panose="020B0502040204020203" pitchFamily="34" charset="0"/>
                <a:cs typeface="Segoe UI" panose="020B0502040204020203" pitchFamily="34" charset="0"/>
              </a:rPr>
              <a:t>aka.ms/learn-</a:t>
            </a:r>
            <a:r>
              <a:rPr lang="en-US" sz="1800" b="1" u="sng" dirty="0" err="1">
                <a:latin typeface="Segoe UI" panose="020B0502040204020203" pitchFamily="34" charset="0"/>
                <a:cs typeface="Segoe UI" panose="020B0502040204020203" pitchFamily="34" charset="0"/>
              </a:rPr>
              <a:t>iac</a:t>
            </a:r>
            <a:endParaRPr lang="en-US" b="1" dirty="0"/>
          </a:p>
        </p:txBody>
      </p:sp>
      <p:pic>
        <p:nvPicPr>
          <p:cNvPr id="13" name="Picture 12" descr="Graphical user interface, application&#10;&#10;Description automatically generated">
            <a:extLst>
              <a:ext uri="{FF2B5EF4-FFF2-40B4-BE49-F238E27FC236}">
                <a16:creationId xmlns:a16="http://schemas.microsoft.com/office/drawing/2014/main" id="{DAAD6D91-77DE-42CD-BE59-64B7C7958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7" y="90924"/>
            <a:ext cx="1850904" cy="977651"/>
          </a:xfrm>
          <a:prstGeom prst="rect">
            <a:avLst/>
          </a:prstGeom>
        </p:spPr>
      </p:pic>
      <p:grpSp>
        <p:nvGrpSpPr>
          <p:cNvPr id="6" name="Group 5">
            <a:extLst>
              <a:ext uri="{FF2B5EF4-FFF2-40B4-BE49-F238E27FC236}">
                <a16:creationId xmlns:a16="http://schemas.microsoft.com/office/drawing/2014/main" id="{61A087A6-EC41-0FDE-6C99-FED784F592CD}"/>
              </a:ext>
            </a:extLst>
          </p:cNvPr>
          <p:cNvGrpSpPr/>
          <p:nvPr/>
        </p:nvGrpSpPr>
        <p:grpSpPr>
          <a:xfrm>
            <a:off x="0" y="3879924"/>
            <a:ext cx="12192000" cy="1887464"/>
            <a:chOff x="0" y="3881730"/>
            <a:chExt cx="12192000" cy="1887464"/>
          </a:xfrm>
        </p:grpSpPr>
        <p:sp>
          <p:nvSpPr>
            <p:cNvPr id="11" name="Rectangle 10">
              <a:extLst>
                <a:ext uri="{FF2B5EF4-FFF2-40B4-BE49-F238E27FC236}">
                  <a16:creationId xmlns:a16="http://schemas.microsoft.com/office/drawing/2014/main" id="{EC2DA7F4-871A-4025-826C-03930000C536}"/>
                </a:ext>
              </a:extLst>
            </p:cNvPr>
            <p:cNvSpPr/>
            <p:nvPr/>
          </p:nvSpPr>
          <p:spPr>
            <a:xfrm>
              <a:off x="0" y="3881730"/>
              <a:ext cx="12192000" cy="18874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D4032BE-1462-4665-AE48-E280F8480248}"/>
                </a:ext>
              </a:extLst>
            </p:cNvPr>
            <p:cNvSpPr txBox="1"/>
            <p:nvPr/>
          </p:nvSpPr>
          <p:spPr>
            <a:xfrm>
              <a:off x="1566211" y="4458276"/>
              <a:ext cx="5263779" cy="646331"/>
            </a:xfrm>
            <a:prstGeom prst="rect">
              <a:avLst/>
            </a:prstGeom>
            <a:noFill/>
          </p:spPr>
          <p:txBody>
            <a:bodyPr wrap="square">
              <a:spAutoFit/>
            </a:bodyPr>
            <a:lstStyle/>
            <a:p>
              <a:pPr>
                <a:spcAft>
                  <a:spcPts val="1200"/>
                </a:spcAft>
              </a:pPr>
              <a:r>
                <a:rPr lang="en-US" b="1" dirty="0">
                  <a:solidFill>
                    <a:schemeClr val="bg1">
                      <a:lumMod val="85000"/>
                      <a:lumOff val="15000"/>
                    </a:schemeClr>
                  </a:solidFill>
                  <a:latin typeface="Segoe UI" panose="020B0502040204020203" pitchFamily="34" charset="0"/>
                  <a:cs typeface="Segoe UI" panose="020B0502040204020203" pitchFamily="34" charset="0"/>
                </a:rPr>
                <a:t>We give away a cool Microsoft Azure backpack</a:t>
              </a:r>
              <a:br>
                <a:rPr lang="en-US" b="1" dirty="0">
                  <a:solidFill>
                    <a:schemeClr val="bg1">
                      <a:lumMod val="85000"/>
                      <a:lumOff val="15000"/>
                    </a:schemeClr>
                  </a:solidFill>
                  <a:latin typeface="Segoe UI" panose="020B0502040204020203" pitchFamily="34" charset="0"/>
                  <a:cs typeface="Segoe UI" panose="020B0502040204020203" pitchFamily="34" charset="0"/>
                </a:rPr>
              </a:br>
              <a:r>
                <a:rPr lang="en-US" b="1" dirty="0">
                  <a:solidFill>
                    <a:schemeClr val="bg1">
                      <a:lumMod val="85000"/>
                      <a:lumOff val="15000"/>
                    </a:schemeClr>
                  </a:solidFill>
                  <a:latin typeface="Segoe UI" panose="020B0502040204020203" pitchFamily="34" charset="0"/>
                  <a:cs typeface="Segoe UI" panose="020B0502040204020203" pitchFamily="34" charset="0"/>
                </a:rPr>
                <a:t>for today’s best technical question</a:t>
              </a:r>
              <a:endParaRPr lang="en-US" u="sng" dirty="0">
                <a:solidFill>
                  <a:schemeClr val="bg1">
                    <a:lumMod val="85000"/>
                    <a:lumOff val="15000"/>
                  </a:schemeClr>
                </a:solidFill>
                <a:latin typeface="Segoe UI" panose="020B0502040204020203" pitchFamily="34" charset="0"/>
                <a:cs typeface="Segoe UI" panose="020B0502040204020203" pitchFamily="34" charset="0"/>
              </a:endParaRPr>
            </a:p>
          </p:txBody>
        </p:sp>
      </p:grpSp>
      <p:pic>
        <p:nvPicPr>
          <p:cNvPr id="16" name="Picture 15">
            <a:extLst>
              <a:ext uri="{FF2B5EF4-FFF2-40B4-BE49-F238E27FC236}">
                <a16:creationId xmlns:a16="http://schemas.microsoft.com/office/drawing/2014/main" id="{9E927A2D-88D4-4CB1-9DAC-ED1DCFAF2C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22474" y="3736373"/>
            <a:ext cx="3264433" cy="3816169"/>
          </a:xfrm>
          <a:prstGeom prst="rect">
            <a:avLst/>
          </a:prstGeom>
        </p:spPr>
      </p:pic>
      <p:grpSp>
        <p:nvGrpSpPr>
          <p:cNvPr id="4" name="Group 3">
            <a:extLst>
              <a:ext uri="{FF2B5EF4-FFF2-40B4-BE49-F238E27FC236}">
                <a16:creationId xmlns:a16="http://schemas.microsoft.com/office/drawing/2014/main" id="{2B321AA4-08D6-CB6E-2944-48B15928FA19}"/>
              </a:ext>
            </a:extLst>
          </p:cNvPr>
          <p:cNvGrpSpPr/>
          <p:nvPr/>
        </p:nvGrpSpPr>
        <p:grpSpPr>
          <a:xfrm>
            <a:off x="0" y="5767388"/>
            <a:ext cx="12192000" cy="1185862"/>
            <a:chOff x="0" y="5672138"/>
            <a:chExt cx="12192000" cy="1185862"/>
          </a:xfrm>
        </p:grpSpPr>
        <p:sp>
          <p:nvSpPr>
            <p:cNvPr id="29" name="Rectangle 28">
              <a:extLst>
                <a:ext uri="{FF2B5EF4-FFF2-40B4-BE49-F238E27FC236}">
                  <a16:creationId xmlns:a16="http://schemas.microsoft.com/office/drawing/2014/main" id="{93A1531F-5F7F-4247-AE21-250E609607D7}"/>
                </a:ext>
              </a:extLst>
            </p:cNvPr>
            <p:cNvSpPr/>
            <p:nvPr/>
          </p:nvSpPr>
          <p:spPr>
            <a:xfrm>
              <a:off x="0" y="5672138"/>
              <a:ext cx="12192000" cy="118586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DC84543-AB3D-47DF-9B83-91EE0AC4D797}"/>
                </a:ext>
              </a:extLst>
            </p:cNvPr>
            <p:cNvSpPr/>
            <p:nvPr/>
          </p:nvSpPr>
          <p:spPr>
            <a:xfrm>
              <a:off x="1305222" y="6065014"/>
              <a:ext cx="7155917" cy="400110"/>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Add </a:t>
              </a:r>
              <a:r>
                <a:rPr lang="en-US" sz="2000" b="1" dirty="0">
                  <a:latin typeface="Segoe UI" panose="020B0502040204020203" pitchFamily="34" charset="0"/>
                  <a:cs typeface="Segoe UI" panose="020B0502040204020203" pitchFamily="34" charset="0"/>
                </a:rPr>
                <a:t>Microsoft Azure skill </a:t>
              </a:r>
              <a:r>
                <a:rPr lang="en-US" sz="2000" dirty="0">
                  <a:latin typeface="Segoe UI" panose="020B0502040204020203" pitchFamily="34" charset="0"/>
                  <a:cs typeface="Segoe UI" panose="020B0502040204020203" pitchFamily="34" charset="0"/>
                </a:rPr>
                <a:t>to your LinkedIn account</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044" y="5885091"/>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600894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r>
                <a:rPr lang="en-US" sz="2800" dirty="0"/>
                <a:t> Microsoft Azure</a:t>
              </a:r>
            </a:p>
          </p:txBody>
        </p:sp>
      </p:grpSp>
    </p:spTree>
    <p:extLst>
      <p:ext uri="{BB962C8B-B14F-4D97-AF65-F5344CB8AC3E}">
        <p14:creationId xmlns:p14="http://schemas.microsoft.com/office/powerpoint/2010/main" val="4203978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B4C0-32EC-46D7-B1EB-A657790AEDF2}"/>
              </a:ext>
            </a:extLst>
          </p:cNvPr>
          <p:cNvSpPr>
            <a:spLocks noGrp="1"/>
          </p:cNvSpPr>
          <p:nvPr>
            <p:ph type="title"/>
          </p:nvPr>
        </p:nvSpPr>
        <p:spPr/>
        <p:txBody>
          <a:bodyPr/>
          <a:lstStyle/>
          <a:p>
            <a:r>
              <a:rPr lang="nb-NO" dirty="0"/>
              <a:t>Workload on Azure with Landing Zones</a:t>
            </a:r>
            <a:endParaRPr lang="en-US" dirty="0"/>
          </a:p>
        </p:txBody>
      </p:sp>
      <p:sp>
        <p:nvSpPr>
          <p:cNvPr id="8" name="Content Placeholder 2">
            <a:extLst>
              <a:ext uri="{FF2B5EF4-FFF2-40B4-BE49-F238E27FC236}">
                <a16:creationId xmlns:a16="http://schemas.microsoft.com/office/drawing/2014/main" id="{FF4351E2-2472-4B97-A083-FFF113FFDD62}"/>
              </a:ext>
            </a:extLst>
          </p:cNvPr>
          <p:cNvSpPr>
            <a:spLocks noGrp="1"/>
          </p:cNvSpPr>
          <p:nvPr>
            <p:ph idx="1"/>
          </p:nvPr>
        </p:nvSpPr>
        <p:spPr>
          <a:xfrm>
            <a:off x="838200" y="1818005"/>
            <a:ext cx="5834743" cy="4351338"/>
          </a:xfrm>
        </p:spPr>
        <p:txBody>
          <a:bodyPr/>
          <a:lstStyle/>
          <a:p>
            <a:r>
              <a:rPr lang="en-US" b="0" i="0" dirty="0">
                <a:solidFill>
                  <a:srgbClr val="171717"/>
                </a:solidFill>
                <a:effectLst/>
                <a:latin typeface="Segoe UI" panose="020B0502040204020203" pitchFamily="34" charset="0"/>
              </a:rPr>
              <a:t>Single Resource Group </a:t>
            </a:r>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(simple WL)</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Multiple Resource Groups </a:t>
            </a:r>
            <a:r>
              <a:rPr lang="en-US" b="0" i="0" dirty="0">
                <a:solidFill>
                  <a:srgbClr val="171717"/>
                </a:solidFill>
                <a:effectLst/>
                <a:latin typeface="Segoe UI" panose="020B0502040204020203" pitchFamily="34" charset="0"/>
              </a:rPr>
              <a:t>(complex WL)</a:t>
            </a:r>
          </a:p>
        </p:txBody>
      </p:sp>
      <p:pic>
        <p:nvPicPr>
          <p:cNvPr id="6" name="Picture 5">
            <a:extLst>
              <a:ext uri="{FF2B5EF4-FFF2-40B4-BE49-F238E27FC236}">
                <a16:creationId xmlns:a16="http://schemas.microsoft.com/office/drawing/2014/main" id="{EB94FC68-8302-477D-B122-CDC672E0B015}"/>
              </a:ext>
            </a:extLst>
          </p:cNvPr>
          <p:cNvPicPr>
            <a:picLocks noChangeAspect="1"/>
          </p:cNvPicPr>
          <p:nvPr/>
        </p:nvPicPr>
        <p:blipFill>
          <a:blip r:embed="rId2"/>
          <a:stretch>
            <a:fillRect/>
          </a:stretch>
        </p:blipFill>
        <p:spPr>
          <a:xfrm>
            <a:off x="7505236" y="3297814"/>
            <a:ext cx="2856676" cy="3560186"/>
          </a:xfrm>
          <a:prstGeom prst="rect">
            <a:avLst/>
          </a:prstGeom>
        </p:spPr>
      </p:pic>
      <p:pic>
        <p:nvPicPr>
          <p:cNvPr id="9" name="Picture 8">
            <a:extLst>
              <a:ext uri="{FF2B5EF4-FFF2-40B4-BE49-F238E27FC236}">
                <a16:creationId xmlns:a16="http://schemas.microsoft.com/office/drawing/2014/main" id="{6D67EC6B-71DF-46CB-B670-7E27553623A6}"/>
              </a:ext>
            </a:extLst>
          </p:cNvPr>
          <p:cNvPicPr>
            <a:picLocks noChangeAspect="1"/>
          </p:cNvPicPr>
          <p:nvPr/>
        </p:nvPicPr>
        <p:blipFill>
          <a:blip r:embed="rId3"/>
          <a:stretch>
            <a:fillRect/>
          </a:stretch>
        </p:blipFill>
        <p:spPr>
          <a:xfrm>
            <a:off x="7505236" y="1690688"/>
            <a:ext cx="2636748" cy="1364098"/>
          </a:xfrm>
          <a:prstGeom prst="rect">
            <a:avLst/>
          </a:prstGeom>
        </p:spPr>
      </p:pic>
      <p:pic>
        <p:nvPicPr>
          <p:cNvPr id="3" name="Google Shape;56;p13">
            <a:extLst>
              <a:ext uri="{FF2B5EF4-FFF2-40B4-BE49-F238E27FC236}">
                <a16:creationId xmlns:a16="http://schemas.microsoft.com/office/drawing/2014/main" id="{97B44C07-4A86-85B6-557E-1425259D6AC4}"/>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4" name="Graphic 4">
            <a:extLst>
              <a:ext uri="{FF2B5EF4-FFF2-40B4-BE49-F238E27FC236}">
                <a16:creationId xmlns:a16="http://schemas.microsoft.com/office/drawing/2014/main" id="{97046A04-0137-73A3-7F8F-ABA633D739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
        <p:nvSpPr>
          <p:cNvPr id="5" name="Rectangle 4">
            <a:extLst>
              <a:ext uri="{FF2B5EF4-FFF2-40B4-BE49-F238E27FC236}">
                <a16:creationId xmlns:a16="http://schemas.microsoft.com/office/drawing/2014/main" id="{AB338C6D-016C-69E8-FF9A-72C1F9611E17}"/>
              </a:ext>
            </a:extLst>
          </p:cNvPr>
          <p:cNvSpPr/>
          <p:nvPr/>
        </p:nvSpPr>
        <p:spPr>
          <a:xfrm>
            <a:off x="7823231" y="1795847"/>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9DF8D0-C43A-C913-7CCA-A71F6C06502B}"/>
              </a:ext>
            </a:extLst>
          </p:cNvPr>
          <p:cNvSpPr/>
          <p:nvPr/>
        </p:nvSpPr>
        <p:spPr>
          <a:xfrm>
            <a:off x="8020383" y="217674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0EBCEF-1E84-88D8-A276-3431C1DD8815}"/>
              </a:ext>
            </a:extLst>
          </p:cNvPr>
          <p:cNvSpPr/>
          <p:nvPr/>
        </p:nvSpPr>
        <p:spPr>
          <a:xfrm>
            <a:off x="7754033" y="2793758"/>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1FC49B-0BB8-7255-C0C0-D5A5CBC76AC1}"/>
              </a:ext>
            </a:extLst>
          </p:cNvPr>
          <p:cNvSpPr/>
          <p:nvPr/>
        </p:nvSpPr>
        <p:spPr>
          <a:xfrm>
            <a:off x="8404443" y="2805713"/>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9F194A-A23F-2505-067C-08832D8853A0}"/>
              </a:ext>
            </a:extLst>
          </p:cNvPr>
          <p:cNvSpPr/>
          <p:nvPr/>
        </p:nvSpPr>
        <p:spPr>
          <a:xfrm>
            <a:off x="9207670" y="2785470"/>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675536-D363-923A-EDDA-967DEE1BBFC6}"/>
              </a:ext>
            </a:extLst>
          </p:cNvPr>
          <p:cNvSpPr/>
          <p:nvPr/>
        </p:nvSpPr>
        <p:spPr>
          <a:xfrm>
            <a:off x="9207669" y="4412839"/>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42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E714-BABB-4FD7-8E72-8346A94A0358}"/>
              </a:ext>
            </a:extLst>
          </p:cNvPr>
          <p:cNvSpPr>
            <a:spLocks noGrp="1"/>
          </p:cNvSpPr>
          <p:nvPr>
            <p:ph type="title"/>
          </p:nvPr>
        </p:nvSpPr>
        <p:spPr>
          <a:xfrm>
            <a:off x="250372" y="386897"/>
            <a:ext cx="10515600" cy="1325563"/>
          </a:xfrm>
        </p:spPr>
        <p:txBody>
          <a:bodyPr/>
          <a:lstStyle/>
          <a:p>
            <a:r>
              <a:rPr lang="nb-NO" dirty="0"/>
              <a:t>Automation with Azure DevOps</a:t>
            </a:r>
            <a:endParaRPr lang="en-US" dirty="0"/>
          </a:p>
        </p:txBody>
      </p:sp>
      <p:sp>
        <p:nvSpPr>
          <p:cNvPr id="3" name="Content Placeholder 2">
            <a:extLst>
              <a:ext uri="{FF2B5EF4-FFF2-40B4-BE49-F238E27FC236}">
                <a16:creationId xmlns:a16="http://schemas.microsoft.com/office/drawing/2014/main" id="{71E4C9DB-1C95-4C8F-8522-ACE27BC59350}"/>
              </a:ext>
            </a:extLst>
          </p:cNvPr>
          <p:cNvSpPr>
            <a:spLocks noGrp="1"/>
          </p:cNvSpPr>
          <p:nvPr>
            <p:ph idx="1"/>
          </p:nvPr>
        </p:nvSpPr>
        <p:spPr>
          <a:xfrm>
            <a:off x="406356" y="1825625"/>
            <a:ext cx="5431971" cy="4351338"/>
          </a:xfrm>
        </p:spPr>
        <p:txBody>
          <a:bodyPr>
            <a:normAutofit/>
          </a:bodyPr>
          <a:lstStyle/>
          <a:p>
            <a:r>
              <a:rPr lang="nb-NO" dirty="0"/>
              <a:t>Subscription</a:t>
            </a:r>
          </a:p>
          <a:p>
            <a:r>
              <a:rPr lang="nb-NO" dirty="0"/>
              <a:t>One or more RGs</a:t>
            </a:r>
          </a:p>
          <a:p>
            <a:r>
              <a:rPr lang="nb-NO" dirty="0"/>
              <a:t>Azure Service Principle (Workload SPN, CI/CD SPN)</a:t>
            </a:r>
          </a:p>
          <a:p>
            <a:r>
              <a:rPr lang="nb-NO" dirty="0"/>
              <a:t>Azure DevOps Project</a:t>
            </a:r>
          </a:p>
          <a:p>
            <a:r>
              <a:rPr lang="nb-NO" dirty="0"/>
              <a:t>Azure DevOps Service Connection</a:t>
            </a:r>
          </a:p>
          <a:p>
            <a:r>
              <a:rPr lang="nb-NO" dirty="0"/>
              <a:t>Azure DevOps IaC Repository</a:t>
            </a:r>
          </a:p>
          <a:p>
            <a:r>
              <a:rPr lang="nb-NO" dirty="0"/>
              <a:t>Azure DevOps IaC CI/CD Pipeline</a:t>
            </a:r>
          </a:p>
        </p:txBody>
      </p:sp>
      <p:pic>
        <p:nvPicPr>
          <p:cNvPr id="7" name="Picture 6">
            <a:extLst>
              <a:ext uri="{FF2B5EF4-FFF2-40B4-BE49-F238E27FC236}">
                <a16:creationId xmlns:a16="http://schemas.microsoft.com/office/drawing/2014/main" id="{530D797C-55F7-4F02-A153-A015A4EAA07D}"/>
              </a:ext>
            </a:extLst>
          </p:cNvPr>
          <p:cNvPicPr>
            <a:picLocks noChangeAspect="1"/>
          </p:cNvPicPr>
          <p:nvPr/>
        </p:nvPicPr>
        <p:blipFill>
          <a:blip r:embed="rId3"/>
          <a:stretch>
            <a:fillRect/>
          </a:stretch>
        </p:blipFill>
        <p:spPr>
          <a:xfrm>
            <a:off x="6096000" y="1241165"/>
            <a:ext cx="6012403" cy="5515803"/>
          </a:xfrm>
          <a:prstGeom prst="rect">
            <a:avLst/>
          </a:prstGeom>
        </p:spPr>
      </p:pic>
      <p:pic>
        <p:nvPicPr>
          <p:cNvPr id="4" name="Google Shape;56;p13">
            <a:extLst>
              <a:ext uri="{FF2B5EF4-FFF2-40B4-BE49-F238E27FC236}">
                <a16:creationId xmlns:a16="http://schemas.microsoft.com/office/drawing/2014/main" id="{F529021B-35B7-CB9A-A81B-B6D0E2B6F485}"/>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F156ADA-00F9-928B-D380-B50EF9F9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
        <p:nvSpPr>
          <p:cNvPr id="6" name="Rectangle 5">
            <a:extLst>
              <a:ext uri="{FF2B5EF4-FFF2-40B4-BE49-F238E27FC236}">
                <a16:creationId xmlns:a16="http://schemas.microsoft.com/office/drawing/2014/main" id="{0A4EB14F-53A9-E7AE-EA92-1B847E61E3BD}"/>
              </a:ext>
            </a:extLst>
          </p:cNvPr>
          <p:cNvSpPr/>
          <p:nvPr/>
        </p:nvSpPr>
        <p:spPr>
          <a:xfrm>
            <a:off x="6620507" y="416232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011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E714-BABB-4FD7-8E72-8346A94A0358}"/>
              </a:ext>
            </a:extLst>
          </p:cNvPr>
          <p:cNvSpPr>
            <a:spLocks noGrp="1"/>
          </p:cNvSpPr>
          <p:nvPr>
            <p:ph type="title"/>
          </p:nvPr>
        </p:nvSpPr>
        <p:spPr>
          <a:xfrm>
            <a:off x="250372" y="386897"/>
            <a:ext cx="10515600" cy="1325563"/>
          </a:xfrm>
        </p:spPr>
        <p:txBody>
          <a:bodyPr/>
          <a:lstStyle/>
          <a:p>
            <a:r>
              <a:rPr lang="nb-NO" dirty="0"/>
              <a:t>Azure DevOps: multiple environments</a:t>
            </a:r>
            <a:endParaRPr lang="en-US" dirty="0"/>
          </a:p>
        </p:txBody>
      </p:sp>
      <p:sp>
        <p:nvSpPr>
          <p:cNvPr id="3" name="Content Placeholder 2">
            <a:extLst>
              <a:ext uri="{FF2B5EF4-FFF2-40B4-BE49-F238E27FC236}">
                <a16:creationId xmlns:a16="http://schemas.microsoft.com/office/drawing/2014/main" id="{71E4C9DB-1C95-4C8F-8522-ACE27BC59350}"/>
              </a:ext>
            </a:extLst>
          </p:cNvPr>
          <p:cNvSpPr>
            <a:spLocks noGrp="1"/>
          </p:cNvSpPr>
          <p:nvPr>
            <p:ph idx="1"/>
          </p:nvPr>
        </p:nvSpPr>
        <p:spPr>
          <a:xfrm>
            <a:off x="406356" y="1825625"/>
            <a:ext cx="5431971" cy="4351338"/>
          </a:xfrm>
        </p:spPr>
        <p:txBody>
          <a:bodyPr>
            <a:normAutofit/>
          </a:bodyPr>
          <a:lstStyle/>
          <a:p>
            <a:r>
              <a:rPr lang="nb-NO" dirty="0"/>
              <a:t>One Resource Group</a:t>
            </a:r>
          </a:p>
          <a:p>
            <a:r>
              <a:rPr lang="nb-NO" dirty="0"/>
              <a:t>SPN per envirpnment</a:t>
            </a:r>
          </a:p>
          <a:p>
            <a:r>
              <a:rPr lang="nb-NO" dirty="0"/>
              <a:t>Azure DevOps resources stored under Risk Project</a:t>
            </a:r>
          </a:p>
          <a:p>
            <a:r>
              <a:rPr lang="nb-NO" dirty="0"/>
              <a:t>One Azure DevOps Repo</a:t>
            </a:r>
          </a:p>
          <a:p>
            <a:r>
              <a:rPr lang="nb-NO" dirty="0"/>
              <a:t>Branch per environment</a:t>
            </a:r>
          </a:p>
          <a:p>
            <a:r>
              <a:rPr lang="en-US" dirty="0"/>
              <a:t>Azure DevOps Service Connection per environment</a:t>
            </a:r>
          </a:p>
          <a:p>
            <a:r>
              <a:rPr lang="en-US" dirty="0"/>
              <a:t>One multi-stage release pipeline</a:t>
            </a:r>
          </a:p>
        </p:txBody>
      </p:sp>
      <p:pic>
        <p:nvPicPr>
          <p:cNvPr id="4" name="Google Shape;56;p13">
            <a:extLst>
              <a:ext uri="{FF2B5EF4-FFF2-40B4-BE49-F238E27FC236}">
                <a16:creationId xmlns:a16="http://schemas.microsoft.com/office/drawing/2014/main" id="{F529021B-35B7-CB9A-A81B-B6D0E2B6F48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F156ADA-00F9-928B-D380-B50EF9F96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
        <p:nvSpPr>
          <p:cNvPr id="6" name="Rectangle 5">
            <a:extLst>
              <a:ext uri="{FF2B5EF4-FFF2-40B4-BE49-F238E27FC236}">
                <a16:creationId xmlns:a16="http://schemas.microsoft.com/office/drawing/2014/main" id="{0A4EB14F-53A9-E7AE-EA92-1B847E61E3BD}"/>
              </a:ext>
            </a:extLst>
          </p:cNvPr>
          <p:cNvSpPr/>
          <p:nvPr/>
        </p:nvSpPr>
        <p:spPr>
          <a:xfrm>
            <a:off x="6620507" y="416232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BB6F0E-8CC0-DB89-ADFF-8D6F406BE6BE}"/>
              </a:ext>
            </a:extLst>
          </p:cNvPr>
          <p:cNvPicPr>
            <a:picLocks noChangeAspect="1"/>
          </p:cNvPicPr>
          <p:nvPr/>
        </p:nvPicPr>
        <p:blipFill>
          <a:blip r:embed="rId6"/>
          <a:stretch>
            <a:fillRect/>
          </a:stretch>
        </p:blipFill>
        <p:spPr>
          <a:xfrm>
            <a:off x="6098641" y="1485106"/>
            <a:ext cx="6093359" cy="5032375"/>
          </a:xfrm>
          <a:prstGeom prst="rect">
            <a:avLst/>
          </a:prstGeom>
        </p:spPr>
      </p:pic>
      <p:sp>
        <p:nvSpPr>
          <p:cNvPr id="9" name="Rectangle 8">
            <a:extLst>
              <a:ext uri="{FF2B5EF4-FFF2-40B4-BE49-F238E27FC236}">
                <a16:creationId xmlns:a16="http://schemas.microsoft.com/office/drawing/2014/main" id="{3769BE0A-1F39-3695-E000-CCCBBF9204EA}"/>
              </a:ext>
            </a:extLst>
          </p:cNvPr>
          <p:cNvSpPr/>
          <p:nvPr/>
        </p:nvSpPr>
        <p:spPr>
          <a:xfrm>
            <a:off x="6880821" y="4017544"/>
            <a:ext cx="803227"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894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C6D8-9177-4AF1-B4D9-2621DA99AD70}"/>
              </a:ext>
            </a:extLst>
          </p:cNvPr>
          <p:cNvSpPr>
            <a:spLocks noGrp="1"/>
          </p:cNvSpPr>
          <p:nvPr>
            <p:ph type="title"/>
          </p:nvPr>
        </p:nvSpPr>
        <p:spPr/>
        <p:txBody>
          <a:bodyPr/>
          <a:lstStyle/>
          <a:p>
            <a:r>
              <a:rPr lang="nb-NO" dirty="0"/>
              <a:t>IaC: Azure AD Service Principle</a:t>
            </a:r>
            <a:endParaRPr lang="en-US" dirty="0"/>
          </a:p>
        </p:txBody>
      </p:sp>
      <p:sp>
        <p:nvSpPr>
          <p:cNvPr id="3" name="Content Placeholder 2">
            <a:extLst>
              <a:ext uri="{FF2B5EF4-FFF2-40B4-BE49-F238E27FC236}">
                <a16:creationId xmlns:a16="http://schemas.microsoft.com/office/drawing/2014/main" id="{038111FD-94B2-41F1-BD91-6A44D00C62F8}"/>
              </a:ext>
            </a:extLst>
          </p:cNvPr>
          <p:cNvSpPr>
            <a:spLocks noGrp="1"/>
          </p:cNvSpPr>
          <p:nvPr>
            <p:ph idx="1"/>
          </p:nvPr>
        </p:nvSpPr>
        <p:spPr/>
        <p:txBody>
          <a:bodyPr>
            <a:normAutofit/>
          </a:bodyPr>
          <a:lstStyle/>
          <a:p>
            <a:r>
              <a:rPr lang="nb-NO" dirty="0"/>
              <a:t>Each WL has dedicated Azure Service Principle (SPN)</a:t>
            </a:r>
          </a:p>
          <a:p>
            <a:r>
              <a:rPr lang="nb-NO" dirty="0"/>
              <a:t>SPN permissions scoped to the RG owned by the WL</a:t>
            </a:r>
          </a:p>
          <a:p>
            <a:r>
              <a:rPr lang="nb-NO" dirty="0"/>
              <a:t>One WL might be deployed to several Resource Groups</a:t>
            </a:r>
          </a:p>
          <a:p>
            <a:r>
              <a:rPr lang="en-US" dirty="0"/>
              <a:t>Naming convention: </a:t>
            </a:r>
          </a:p>
          <a:p>
            <a:pPr lvl="1"/>
            <a:r>
              <a:rPr lang="en-US" dirty="0"/>
              <a:t>{prefix}-{</a:t>
            </a:r>
            <a:r>
              <a:rPr lang="en-US" dirty="0" err="1"/>
              <a:t>workloadName</a:t>
            </a:r>
            <a:r>
              <a:rPr lang="en-US" dirty="0"/>
              <a:t>}-{environment}-iac-</a:t>
            </a:r>
            <a:r>
              <a:rPr lang="en-US" dirty="0" err="1"/>
              <a:t>spn</a:t>
            </a:r>
            <a:endParaRPr lang="en-US" dirty="0"/>
          </a:p>
          <a:p>
            <a:r>
              <a:rPr lang="en-US" dirty="0"/>
              <a:t>SPN client id and client secret are stored to the shared KeyVault</a:t>
            </a:r>
          </a:p>
          <a:p>
            <a:pPr marL="0"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0322CC31-26A8-5ED0-8138-1A81EBCCCEEE}"/>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C08FAC4-5AF8-ECF6-D849-256FDAC1E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71767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AE5E-0F98-43F5-9689-FB644D11438D}"/>
              </a:ext>
            </a:extLst>
          </p:cNvPr>
          <p:cNvSpPr>
            <a:spLocks noGrp="1"/>
          </p:cNvSpPr>
          <p:nvPr>
            <p:ph type="title"/>
          </p:nvPr>
        </p:nvSpPr>
        <p:spPr/>
        <p:txBody>
          <a:bodyPr/>
          <a:lstStyle/>
          <a:p>
            <a:r>
              <a:rPr lang="nb-NO" dirty="0"/>
              <a:t>Infrastructure as Code (IaC)</a:t>
            </a:r>
            <a:endParaRPr lang="en-US" dirty="0"/>
          </a:p>
        </p:txBody>
      </p:sp>
      <p:sp>
        <p:nvSpPr>
          <p:cNvPr id="3" name="Content Placeholder 2">
            <a:extLst>
              <a:ext uri="{FF2B5EF4-FFF2-40B4-BE49-F238E27FC236}">
                <a16:creationId xmlns:a16="http://schemas.microsoft.com/office/drawing/2014/main" id="{817CFB17-66E2-4032-8EB7-04AA1D7B9309}"/>
              </a:ext>
            </a:extLst>
          </p:cNvPr>
          <p:cNvSpPr>
            <a:spLocks noGrp="1"/>
          </p:cNvSpPr>
          <p:nvPr>
            <p:ph idx="1"/>
          </p:nvPr>
        </p:nvSpPr>
        <p:spPr/>
        <p:txBody>
          <a:bodyPr>
            <a:normAutofit fontScale="92500"/>
          </a:bodyPr>
          <a:lstStyle/>
          <a:p>
            <a:r>
              <a:rPr lang="nb-NO" dirty="0"/>
              <a:t>IaC from day 1</a:t>
            </a:r>
          </a:p>
          <a:p>
            <a:r>
              <a:rPr lang="nb-NO" dirty="0"/>
              <a:t>Minimize click-ops</a:t>
            </a:r>
          </a:p>
          <a:p>
            <a:r>
              <a:rPr lang="nb-NO" dirty="0"/>
              <a:t>Team that owns Workload should own WL’ infra code and deployment </a:t>
            </a:r>
          </a:p>
          <a:p>
            <a:r>
              <a:rPr lang="en-US" dirty="0"/>
              <a:t>Bicep and ARM templates as </a:t>
            </a:r>
            <a:r>
              <a:rPr lang="en-US" dirty="0" err="1"/>
              <a:t>IaC</a:t>
            </a:r>
            <a:r>
              <a:rPr lang="en-US" dirty="0"/>
              <a:t> </a:t>
            </a:r>
          </a:p>
          <a:p>
            <a:r>
              <a:rPr lang="en-US" dirty="0"/>
              <a:t>Azure DevOps to store code and CICD pipelines</a:t>
            </a:r>
          </a:p>
          <a:p>
            <a:r>
              <a:rPr lang="en-US" dirty="0"/>
              <a:t>Az PowerShell module or </a:t>
            </a:r>
            <a:r>
              <a:rPr lang="en-US" dirty="0" err="1"/>
              <a:t>az</a:t>
            </a:r>
            <a:r>
              <a:rPr lang="en-US" dirty="0"/>
              <a:t> cli</a:t>
            </a:r>
          </a:p>
          <a:p>
            <a:r>
              <a:rPr lang="en-US" dirty="0"/>
              <a:t>PowerShell or bash as a scripting language</a:t>
            </a:r>
          </a:p>
          <a:p>
            <a:r>
              <a:rPr lang="en-US" dirty="0"/>
              <a:t>Same scripts to run under CI/CD and manually </a:t>
            </a:r>
          </a:p>
          <a:p>
            <a:r>
              <a:rPr lang="en-US" dirty="0"/>
              <a:t>Nightly deployment to overwrite any possible configuration drift</a:t>
            </a:r>
          </a:p>
        </p:txBody>
      </p:sp>
      <p:pic>
        <p:nvPicPr>
          <p:cNvPr id="4" name="Google Shape;56;p13">
            <a:extLst>
              <a:ext uri="{FF2B5EF4-FFF2-40B4-BE49-F238E27FC236}">
                <a16:creationId xmlns:a16="http://schemas.microsoft.com/office/drawing/2014/main" id="{56CB851D-DFA7-5A22-77AA-6F7641571D7F}"/>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A4C7D2FC-5432-8102-5FBA-8C2189A59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33729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4128-5B54-4E2E-AD5A-99F84B658BE9}"/>
              </a:ext>
            </a:extLst>
          </p:cNvPr>
          <p:cNvSpPr>
            <a:spLocks noGrp="1"/>
          </p:cNvSpPr>
          <p:nvPr>
            <p:ph type="title"/>
          </p:nvPr>
        </p:nvSpPr>
        <p:spPr/>
        <p:txBody>
          <a:bodyPr/>
          <a:lstStyle/>
          <a:p>
            <a:r>
              <a:rPr lang="nb-NO" dirty="0"/>
              <a:t>IaC with Azure DevOps</a:t>
            </a:r>
            <a:endParaRPr lang="en-US" dirty="0"/>
          </a:p>
        </p:txBody>
      </p:sp>
      <p:sp>
        <p:nvSpPr>
          <p:cNvPr id="3" name="Content Placeholder 2">
            <a:extLst>
              <a:ext uri="{FF2B5EF4-FFF2-40B4-BE49-F238E27FC236}">
                <a16:creationId xmlns:a16="http://schemas.microsoft.com/office/drawing/2014/main" id="{CA16282B-E822-4CF2-9A84-B4729FD375FF}"/>
              </a:ext>
            </a:extLst>
          </p:cNvPr>
          <p:cNvSpPr>
            <a:spLocks noGrp="1"/>
          </p:cNvSpPr>
          <p:nvPr>
            <p:ph idx="1"/>
          </p:nvPr>
        </p:nvSpPr>
        <p:spPr/>
        <p:txBody>
          <a:bodyPr/>
          <a:lstStyle/>
          <a:p>
            <a:r>
              <a:rPr lang="nb-NO" dirty="0"/>
              <a:t>Azure DevOps Project </a:t>
            </a:r>
          </a:p>
          <a:p>
            <a:r>
              <a:rPr lang="nb-NO" dirty="0"/>
              <a:t>Azure DevOps Repository to store IaC code</a:t>
            </a:r>
          </a:p>
          <a:p>
            <a:r>
              <a:rPr lang="nb-NO" dirty="0"/>
              <a:t>Azure DevOps Pipelines to build / deploy IaC artifacts </a:t>
            </a:r>
          </a:p>
          <a:p>
            <a:r>
              <a:rPr lang="nb-NO" dirty="0"/>
              <a:t>Azure DevOps Service Connections to scope access to Azure Resources (Resource Groups, Subscriptions or Management Groups)</a:t>
            </a:r>
          </a:p>
          <a:p>
            <a:endParaRPr lang="en-US" dirty="0"/>
          </a:p>
        </p:txBody>
      </p:sp>
      <p:pic>
        <p:nvPicPr>
          <p:cNvPr id="4" name="Google Shape;56;p13">
            <a:extLst>
              <a:ext uri="{FF2B5EF4-FFF2-40B4-BE49-F238E27FC236}">
                <a16:creationId xmlns:a16="http://schemas.microsoft.com/office/drawing/2014/main" id="{0CB2DB6D-2BB4-BA59-DD94-09BC4E342FA6}"/>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676EFF95-5DB4-2311-FED6-3820540B21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29222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0081-D0D2-4527-A116-346320129C4D}"/>
              </a:ext>
            </a:extLst>
          </p:cNvPr>
          <p:cNvSpPr>
            <a:spLocks noGrp="1"/>
          </p:cNvSpPr>
          <p:nvPr>
            <p:ph type="title"/>
          </p:nvPr>
        </p:nvSpPr>
        <p:spPr/>
        <p:txBody>
          <a:bodyPr/>
          <a:lstStyle/>
          <a:p>
            <a:r>
              <a:rPr lang="nb-NO" dirty="0"/>
              <a:t>IaC: Azure DevOps repository</a:t>
            </a:r>
            <a:endParaRPr lang="en-US" dirty="0"/>
          </a:p>
        </p:txBody>
      </p:sp>
      <p:sp>
        <p:nvSpPr>
          <p:cNvPr id="3" name="Content Placeholder 2">
            <a:extLst>
              <a:ext uri="{FF2B5EF4-FFF2-40B4-BE49-F238E27FC236}">
                <a16:creationId xmlns:a16="http://schemas.microsoft.com/office/drawing/2014/main" id="{79D8BB19-F432-495D-A310-9AC691464B91}"/>
              </a:ext>
            </a:extLst>
          </p:cNvPr>
          <p:cNvSpPr>
            <a:spLocks noGrp="1"/>
          </p:cNvSpPr>
          <p:nvPr>
            <p:ph idx="1"/>
          </p:nvPr>
        </p:nvSpPr>
        <p:spPr/>
        <p:txBody>
          <a:bodyPr/>
          <a:lstStyle/>
          <a:p>
            <a:r>
              <a:rPr lang="nb-NO" dirty="0"/>
              <a:t>Azure DevOps Repository</a:t>
            </a:r>
          </a:p>
          <a:p>
            <a:r>
              <a:rPr lang="nb-NO" dirty="0"/>
              <a:t>Dedicated repository per Workload </a:t>
            </a:r>
          </a:p>
          <a:p>
            <a:r>
              <a:rPr lang="nb-NO" dirty="0"/>
              <a:t>Naming convention:</a:t>
            </a:r>
          </a:p>
          <a:p>
            <a:pPr lvl="1"/>
            <a:r>
              <a:rPr lang="nb-NO" dirty="0"/>
              <a:t>{prefix}-{workload name}-iac</a:t>
            </a:r>
          </a:p>
          <a:p>
            <a:r>
              <a:rPr lang="nb-NO" dirty="0"/>
              <a:t>Branch per environment (dev|test|prod)</a:t>
            </a:r>
          </a:p>
          <a:p>
            <a:r>
              <a:rPr lang="nb-NO" dirty="0"/>
              <a:t>All changes are implemented at dev and promoted to other environments/branches (dev-&gt;test-&gt;prod)</a:t>
            </a:r>
          </a:p>
          <a:p>
            <a:r>
              <a:rPr lang="nb-NO" dirty="0"/>
              <a:t>For non Dev branches – use PR</a:t>
            </a:r>
            <a:endParaRPr lang="en-US" dirty="0"/>
          </a:p>
        </p:txBody>
      </p:sp>
      <p:pic>
        <p:nvPicPr>
          <p:cNvPr id="4" name="Google Shape;56;p13">
            <a:extLst>
              <a:ext uri="{FF2B5EF4-FFF2-40B4-BE49-F238E27FC236}">
                <a16:creationId xmlns:a16="http://schemas.microsoft.com/office/drawing/2014/main" id="{EB8C4518-7246-00E8-FCB8-E4E0D99805A3}"/>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8008D213-9EEF-09E5-7F62-B4F9870F3A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1749390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IaC: Azure DevOps pipelines</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nb-NO" dirty="0"/>
              <a:t>Use Azure DevOps multi-stage yaml based pipelines </a:t>
            </a:r>
          </a:p>
          <a:p>
            <a:r>
              <a:rPr lang="en-US" dirty="0"/>
              <a:t>Inherit from master Azure </a:t>
            </a:r>
            <a:r>
              <a:rPr lang="en-US" dirty="0" err="1"/>
              <a:t>IaC</a:t>
            </a:r>
            <a:r>
              <a:rPr lang="en-US" dirty="0"/>
              <a:t> template (checking if it’s possible)</a:t>
            </a:r>
          </a:p>
          <a:p>
            <a:r>
              <a:rPr lang="en-US" dirty="0"/>
              <a:t>Naming convention:</a:t>
            </a:r>
          </a:p>
          <a:p>
            <a:pPr lvl="1"/>
            <a:r>
              <a:rPr lang="en-US" dirty="0"/>
              <a:t>{prefix}-{workload name}-iac</a:t>
            </a:r>
          </a:p>
          <a:p>
            <a:pPr lvl="1"/>
            <a:r>
              <a:rPr lang="en-US" dirty="0"/>
              <a:t>iac-foobar-iac</a:t>
            </a:r>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287031D0-91E9-CFA9-096D-F732A6941AA9}"/>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8675BF17-7351-4287-C0F0-B84E75A2C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139508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IaC: Azure DevOps </a:t>
            </a:r>
            <a:r>
              <a:rPr lang="en-US" dirty="0"/>
              <a:t>Service Connection</a:t>
            </a:r>
            <a:r>
              <a:rPr lang="nb-NO" dirty="0"/>
              <a:t> </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en-US" dirty="0"/>
              <a:t>Dedicated Azure DevOps Service Connection (a.k.a. Service Endpoint) with dedicated SPN</a:t>
            </a:r>
          </a:p>
          <a:p>
            <a:r>
              <a:rPr lang="en-US" dirty="0"/>
              <a:t>Naming convention:</a:t>
            </a:r>
          </a:p>
          <a:p>
            <a:pPr lvl="1"/>
            <a:r>
              <a:rPr lang="en-US" dirty="0"/>
              <a:t>{prefix}-{workload name}-iac-{environment}-</a:t>
            </a:r>
            <a:r>
              <a:rPr lang="en-US" dirty="0" err="1"/>
              <a:t>sc</a:t>
            </a:r>
            <a:endParaRPr lang="en-US" dirty="0"/>
          </a:p>
          <a:p>
            <a:endParaRPr lang="en-US" dirty="0"/>
          </a:p>
          <a:p>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70413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Azure DevOps Automation options</a:t>
            </a:r>
            <a:endParaRPr lang="en-US" dirty="0"/>
          </a:p>
        </p:txBody>
      </p:sp>
      <p:sp>
        <p:nvSpPr>
          <p:cNvPr id="3" name="Content Placeholder 2">
            <a:extLst>
              <a:ext uri="{FF2B5EF4-FFF2-40B4-BE49-F238E27FC236}">
                <a16:creationId xmlns:a16="http://schemas.microsoft.com/office/drawing/2014/main" id="{BC989A63-A51F-43B9-8D2B-BA40A80F6C6F}"/>
              </a:ext>
            </a:extLst>
          </p:cNvPr>
          <p:cNvSpPr>
            <a:spLocks noGrp="1"/>
          </p:cNvSpPr>
          <p:nvPr>
            <p:ph idx="1"/>
          </p:nvPr>
        </p:nvSpPr>
        <p:spPr/>
        <p:txBody>
          <a:bodyPr/>
          <a:lstStyle/>
          <a:p>
            <a:r>
              <a:rPr lang="en-US" dirty="0" err="1"/>
              <a:t>az</a:t>
            </a:r>
            <a:r>
              <a:rPr lang="en-US" dirty="0"/>
              <a:t> cli </a:t>
            </a:r>
            <a:r>
              <a:rPr lang="en-US" dirty="0" err="1"/>
              <a:t>devops</a:t>
            </a:r>
            <a:r>
              <a:rPr lang="en-US" dirty="0"/>
              <a:t> extension </a:t>
            </a:r>
          </a:p>
          <a:p>
            <a:r>
              <a:rPr lang="en-US" dirty="0"/>
              <a:t>Rest API</a:t>
            </a:r>
          </a:p>
          <a:p>
            <a:pPr marL="0" indent="0">
              <a:buNone/>
            </a:pPr>
            <a:r>
              <a:rPr lang="en-US" dirty="0">
                <a:hlinkClick r:id="rId2"/>
              </a:rPr>
              <a:t>https://learn.microsoft.com/en-us/rest/api/azure/devops/?view=azure-devops-rest-7.1</a:t>
            </a:r>
            <a:endParaRPr lang="en-US" dirty="0"/>
          </a:p>
          <a:p>
            <a:pPr marL="0" indent="0">
              <a:buNone/>
            </a:pPr>
            <a:endParaRPr lang="en-US" dirty="0"/>
          </a:p>
          <a:p>
            <a:endParaRPr lang="en-US" dirty="0"/>
          </a:p>
          <a:p>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246492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 roadmap:</a:t>
            </a:r>
          </a:p>
          <a:p>
            <a:r>
              <a:rPr lang="en-US" dirty="0"/>
              <a:t>[x] 2021-2022 - AKS workshops 6 out of 8</a:t>
            </a:r>
          </a:p>
          <a:p>
            <a:r>
              <a:rPr lang="en-US" b="1" dirty="0"/>
              <a:t>[  ] Automate workload provisioning with Azure DevOps</a:t>
            </a:r>
          </a:p>
          <a:p>
            <a:r>
              <a:rPr lang="en-US" dirty="0"/>
              <a:t>[  ] Azure Networking 101</a:t>
            </a:r>
          </a:p>
          <a:p>
            <a:r>
              <a:rPr lang="en-US" dirty="0"/>
              <a:t>[  ] Azure Networking Hub-and-Spoke </a:t>
            </a:r>
          </a:p>
          <a:p>
            <a:r>
              <a:rPr lang="en-US" dirty="0"/>
              <a:t>[  ] Azure API Management 101</a:t>
            </a:r>
          </a:p>
          <a:p>
            <a:r>
              <a:rPr lang="en-US" dirty="0"/>
              <a:t>[  ] Azure Landing Zones with Bicep 101 (Not 100% decided yet)</a:t>
            </a:r>
          </a:p>
          <a:p>
            <a:r>
              <a:rPr lang="en-US" dirty="0"/>
              <a:t>[  ] Security in AKS</a:t>
            </a:r>
          </a:p>
          <a:p>
            <a:r>
              <a:rPr lang="en-US" dirty="0"/>
              <a:t>“regular” events - very unlikely </a:t>
            </a:r>
            <a:r>
              <a:rPr lang="en-US" dirty="0">
                <a:sym typeface="Wingdings" panose="05000000000000000000" pitchFamily="2" charset="2"/>
              </a:rPr>
              <a:t>, but ping me if you have interesting topic to present</a:t>
            </a: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454A6-93F4-48ED-AD21-B4719BFCCB10}"/>
              </a:ext>
            </a:extLst>
          </p:cNvPr>
          <p:cNvSpPr>
            <a:spLocks noGrp="1"/>
          </p:cNvSpPr>
          <p:nvPr>
            <p:ph type="title"/>
          </p:nvPr>
        </p:nvSpPr>
        <p:spPr/>
        <p:txBody>
          <a:bodyPr/>
          <a:lstStyle/>
          <a:p>
            <a:r>
              <a:rPr lang="nb-NO" dirty="0"/>
              <a:t>Labs:</a:t>
            </a:r>
            <a:endParaRPr lang="en-US" dirty="0"/>
          </a:p>
        </p:txBody>
      </p:sp>
      <p:pic>
        <p:nvPicPr>
          <p:cNvPr id="4" name="Google Shape;56;p13">
            <a:extLst>
              <a:ext uri="{FF2B5EF4-FFF2-40B4-BE49-F238E27FC236}">
                <a16:creationId xmlns:a16="http://schemas.microsoft.com/office/drawing/2014/main" id="{DE6A029C-6923-45CC-2403-832BAACD17E2}"/>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2D914163-2D2B-EF47-227A-E42ED1AD7A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9" name="Picture 8">
            <a:extLst>
              <a:ext uri="{FF2B5EF4-FFF2-40B4-BE49-F238E27FC236}">
                <a16:creationId xmlns:a16="http://schemas.microsoft.com/office/drawing/2014/main" id="{22CF4AEA-1753-875A-9CE1-B0129A3E601E}"/>
              </a:ext>
            </a:extLst>
          </p:cNvPr>
          <p:cNvPicPr>
            <a:picLocks noChangeAspect="1"/>
          </p:cNvPicPr>
          <p:nvPr/>
        </p:nvPicPr>
        <p:blipFill>
          <a:blip r:embed="rId5"/>
          <a:stretch>
            <a:fillRect/>
          </a:stretch>
        </p:blipFill>
        <p:spPr>
          <a:xfrm>
            <a:off x="236871" y="2207741"/>
            <a:ext cx="11347984" cy="2726724"/>
          </a:xfrm>
          <a:prstGeom prst="rect">
            <a:avLst/>
          </a:prstGeom>
        </p:spPr>
      </p:pic>
    </p:spTree>
    <p:extLst>
      <p:ext uri="{BB962C8B-B14F-4D97-AF65-F5344CB8AC3E}">
        <p14:creationId xmlns:p14="http://schemas.microsoft.com/office/powerpoint/2010/main" val="2936594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334019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Workshops in your organization</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endParaRPr lang="en-US" dirty="0"/>
          </a:p>
          <a:p>
            <a:r>
              <a:rPr lang="en-US" dirty="0"/>
              <a:t>Infrastructure as Code (Bicep, ARM, Automation with Azure DevOps and  GitHub Actions)</a:t>
            </a:r>
          </a:p>
          <a:p>
            <a:r>
              <a:rPr lang="en-US" dirty="0"/>
              <a:t>AKS workshops</a:t>
            </a:r>
          </a:p>
          <a:p>
            <a:r>
              <a:rPr lang="en-US" dirty="0"/>
              <a:t>Workshops can be adapted for your organization use-case</a:t>
            </a:r>
          </a:p>
          <a:p>
            <a:r>
              <a:rPr lang="en-US" dirty="0"/>
              <a:t>List of past workshops: </a:t>
            </a:r>
            <a:r>
              <a:rPr lang="en-US" dirty="0">
                <a:hlinkClick r:id="rId2"/>
              </a:rPr>
              <a:t>https://borzenin.com/workshops/</a:t>
            </a:r>
            <a:endParaRPr lang="en-US" dirty="0"/>
          </a:p>
          <a:p>
            <a:endParaRPr lang="en-US" dirty="0"/>
          </a:p>
          <a:p>
            <a:r>
              <a:rPr lang="en-US" dirty="0"/>
              <a:t>Commercial offer from Enso AS</a:t>
            </a:r>
          </a:p>
          <a:p>
            <a:r>
              <a:rPr lang="en-US" dirty="0"/>
              <a:t>Contact me at </a:t>
            </a:r>
            <a:r>
              <a:rPr lang="en-US" dirty="0">
                <a:hlinkClick r:id="rId3"/>
              </a:rPr>
              <a:t>evgeny@enso.no</a:t>
            </a:r>
            <a:r>
              <a:rPr lang="en-US" dirty="0"/>
              <a:t> if any interest</a:t>
            </a:r>
          </a:p>
          <a:p>
            <a:endParaRPr lang="en-US" dirty="0"/>
          </a:p>
          <a:p>
            <a:pPr marL="152396" indent="0">
              <a:buNone/>
            </a:pPr>
            <a:endParaRPr lang="en-US" dirty="0"/>
          </a:p>
          <a:p>
            <a:pPr marL="152396" indent="0">
              <a:buNone/>
            </a:pP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4">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411413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3"/>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4"/>
          <a:stretch>
            <a:fillRect/>
          </a:stretch>
        </p:blipFill>
        <p:spPr>
          <a:xfrm>
            <a:off x="2803683" y="4618836"/>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6"/>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DF6DC820-B7C7-4CAC-85F9-66A27789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When you done working with lab,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a:t>
            </a:r>
            <a:r>
              <a:rPr lang="en-US"/>
              <a:t>left your comments </a:t>
            </a:r>
            <a:r>
              <a:rPr lang="en-US" dirty="0"/>
              <a:t>on workshop main page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8" name="Picture 7">
            <a:extLst>
              <a:ext uri="{FF2B5EF4-FFF2-40B4-BE49-F238E27FC236}">
                <a16:creationId xmlns:a16="http://schemas.microsoft.com/office/drawing/2014/main" id="{4CFE8D7B-5343-4BD4-A317-8541FBEC531C}"/>
              </a:ext>
            </a:extLst>
          </p:cNvPr>
          <p:cNvPicPr>
            <a:picLocks noChangeAspect="1"/>
          </p:cNvPicPr>
          <p:nvPr/>
        </p:nvPicPr>
        <p:blipFill>
          <a:blip r:embed="rId6"/>
          <a:stretch>
            <a:fillRect/>
          </a:stretch>
        </p:blipFill>
        <p:spPr>
          <a:xfrm>
            <a:off x="4636215" y="5151069"/>
            <a:ext cx="3810330" cy="899238"/>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Agenda</a:t>
            </a:r>
            <a:endParaRPr dirty="0"/>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7" name="Picture 6">
            <a:extLst>
              <a:ext uri="{FF2B5EF4-FFF2-40B4-BE49-F238E27FC236}">
                <a16:creationId xmlns:a16="http://schemas.microsoft.com/office/drawing/2014/main" id="{AC288B3A-BBD8-2EEC-69D1-45C5F94967D8}"/>
              </a:ext>
            </a:extLst>
          </p:cNvPr>
          <p:cNvPicPr>
            <a:picLocks noChangeAspect="1"/>
          </p:cNvPicPr>
          <p:nvPr/>
        </p:nvPicPr>
        <p:blipFill>
          <a:blip r:embed="rId6"/>
          <a:stretch>
            <a:fillRect/>
          </a:stretch>
        </p:blipFill>
        <p:spPr>
          <a:xfrm>
            <a:off x="415600" y="1544078"/>
            <a:ext cx="10188166" cy="4263597"/>
          </a:xfrm>
          <a:prstGeom prst="rect">
            <a:avLst/>
          </a:prstGeom>
        </p:spPr>
      </p:pic>
    </p:spTree>
    <p:extLst>
      <p:ext uri="{BB962C8B-B14F-4D97-AF65-F5344CB8AC3E}">
        <p14:creationId xmlns:p14="http://schemas.microsoft.com/office/powerpoint/2010/main" val="404952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88985" y="1904818"/>
            <a:ext cx="5265251" cy="2799557"/>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Automate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JetBrains Mono" panose="02000009000000000000" pitchFamily="49" charset="0"/>
                <a:ea typeface="JetBrains Mono" panose="02000009000000000000" pitchFamily="49" charset="0"/>
                <a:cs typeface="JetBrains Mono" panose="02000009000000000000" pitchFamily="49" charset="0"/>
              </a:rPr>
              <a:t>workload provisioning with Azure DevOps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026" name="Picture 2">
            <a:extLst>
              <a:ext uri="{FF2B5EF4-FFF2-40B4-BE49-F238E27FC236}">
                <a16:creationId xmlns:a16="http://schemas.microsoft.com/office/drawing/2014/main" id="{7D6D3057-55C8-53A3-AC76-3F8570804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107" y="2469047"/>
            <a:ext cx="2238037" cy="13987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350621E-53C5-2465-FB09-7DA4C64BE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902" y="1361072"/>
            <a:ext cx="1284593" cy="1284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C86F6E9-2F6A-8272-7BD4-C0B44F8FC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1812" y="4156415"/>
            <a:ext cx="1267206" cy="126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03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A64B-D521-460E-AAEA-EFD8D093837A}"/>
              </a:ext>
            </a:extLst>
          </p:cNvPr>
          <p:cNvSpPr>
            <a:spLocks noGrp="1"/>
          </p:cNvSpPr>
          <p:nvPr>
            <p:ph type="title"/>
          </p:nvPr>
        </p:nvSpPr>
        <p:spPr/>
        <p:txBody>
          <a:bodyPr/>
          <a:lstStyle/>
          <a:p>
            <a:r>
              <a:rPr lang="nb-NO" dirty="0"/>
              <a:t>What is Workload?</a:t>
            </a:r>
            <a:endParaRPr lang="en-US" dirty="0"/>
          </a:p>
        </p:txBody>
      </p:sp>
      <p:sp>
        <p:nvSpPr>
          <p:cNvPr id="3" name="Content Placeholder 2">
            <a:extLst>
              <a:ext uri="{FF2B5EF4-FFF2-40B4-BE49-F238E27FC236}">
                <a16:creationId xmlns:a16="http://schemas.microsoft.com/office/drawing/2014/main" id="{E742C62F-F45E-4E70-B2BC-B3B5110E2026}"/>
              </a:ext>
            </a:extLst>
          </p:cNvPr>
          <p:cNvSpPr>
            <a:spLocks noGrp="1"/>
          </p:cNvSpPr>
          <p:nvPr>
            <p:ph idx="1"/>
          </p:nvPr>
        </p:nvSpPr>
        <p:spPr>
          <a:xfrm>
            <a:off x="838200" y="1818005"/>
            <a:ext cx="10515600" cy="4351338"/>
          </a:xfrm>
        </p:spPr>
        <p:txBody>
          <a:bodyPr/>
          <a:lstStyle/>
          <a:p>
            <a:r>
              <a:rPr lang="en-US" b="0" i="0" dirty="0">
                <a:solidFill>
                  <a:srgbClr val="171717"/>
                </a:solidFill>
                <a:effectLst/>
                <a:latin typeface="Segoe UI" panose="020B0502040204020203" pitchFamily="34" charset="0"/>
              </a:rPr>
              <a:t>Collection of IT assets </a:t>
            </a:r>
          </a:p>
          <a:p>
            <a:pPr lvl="1"/>
            <a:r>
              <a:rPr lang="en-US" dirty="0">
                <a:solidFill>
                  <a:srgbClr val="171717"/>
                </a:solidFill>
                <a:latin typeface="Segoe UI" panose="020B0502040204020203" pitchFamily="34" charset="0"/>
              </a:rPr>
              <a:t>Infra - </a:t>
            </a:r>
            <a:r>
              <a:rPr lang="en-US" b="0" i="0" dirty="0">
                <a:solidFill>
                  <a:srgbClr val="171717"/>
                </a:solidFill>
                <a:effectLst/>
                <a:latin typeface="Segoe UI" panose="020B0502040204020203" pitchFamily="34" charset="0"/>
              </a:rPr>
              <a:t>VMs, Web Apps, </a:t>
            </a:r>
            <a:r>
              <a:rPr lang="en-US" dirty="0">
                <a:solidFill>
                  <a:srgbClr val="171717"/>
                </a:solidFill>
                <a:latin typeface="Segoe UI" panose="020B0502040204020203" pitchFamily="34" charset="0"/>
              </a:rPr>
              <a:t>Azure Functions, </a:t>
            </a:r>
            <a:r>
              <a:rPr lang="en-US" b="0" i="0" dirty="0">
                <a:solidFill>
                  <a:srgbClr val="171717"/>
                </a:solidFill>
                <a:effectLst/>
                <a:latin typeface="Segoe UI" panose="020B0502040204020203" pitchFamily="34" charset="0"/>
              </a:rPr>
              <a:t>AKS, Database</a:t>
            </a:r>
          </a:p>
          <a:p>
            <a:pPr lvl="1"/>
            <a:r>
              <a:rPr lang="en-US" dirty="0">
                <a:solidFill>
                  <a:srgbClr val="171717"/>
                </a:solidFill>
                <a:latin typeface="Segoe UI" panose="020B0502040204020203" pitchFamily="34" charset="0"/>
              </a:rPr>
              <a:t>Apps – </a:t>
            </a:r>
            <a:r>
              <a:rPr lang="en-US" dirty="0" err="1">
                <a:solidFill>
                  <a:srgbClr val="171717"/>
                </a:solidFill>
                <a:latin typeface="Segoe UI" panose="020B0502040204020203" pitchFamily="34" charset="0"/>
              </a:rPr>
              <a:t>WebApps</a:t>
            </a:r>
            <a:r>
              <a:rPr lang="en-US" dirty="0">
                <a:solidFill>
                  <a:srgbClr val="171717"/>
                </a:solidFill>
                <a:latin typeface="Segoe UI" panose="020B0502040204020203" pitchFamily="34" charset="0"/>
              </a:rPr>
              <a:t>, APIs, </a:t>
            </a:r>
            <a:r>
              <a:rPr lang="en-US" dirty="0" err="1">
                <a:solidFill>
                  <a:srgbClr val="171717"/>
                </a:solidFill>
                <a:latin typeface="Segoe UI" panose="020B0502040204020203" pitchFamily="34" charset="0"/>
              </a:rPr>
              <a:t>BatchExecutors</a:t>
            </a:r>
            <a:r>
              <a:rPr lang="en-US" dirty="0">
                <a:solidFill>
                  <a:srgbClr val="171717"/>
                </a:solidFill>
                <a:latin typeface="Segoe UI" panose="020B0502040204020203" pitchFamily="34" charset="0"/>
              </a:rPr>
              <a:t>, </a:t>
            </a:r>
            <a:r>
              <a:rPr lang="en-US" dirty="0" err="1">
                <a:solidFill>
                  <a:srgbClr val="171717"/>
                </a:solidFill>
                <a:latin typeface="Segoe UI" panose="020B0502040204020203" pitchFamily="34" charset="0"/>
              </a:rPr>
              <a:t>etc</a:t>
            </a:r>
            <a:r>
              <a:rPr lang="en-US" dirty="0">
                <a:solidFill>
                  <a:srgbClr val="171717"/>
                </a:solidFill>
                <a:latin typeface="Segoe UI" panose="020B0502040204020203" pitchFamily="34" charset="0"/>
              </a:rPr>
              <a:t>…</a:t>
            </a:r>
            <a:endParaRPr lang="en-US" b="0" i="0" dirty="0">
              <a:solidFill>
                <a:srgbClr val="171717"/>
              </a:solidFill>
              <a:effectLst/>
              <a:latin typeface="Segoe UI" panose="020B0502040204020203" pitchFamily="34" charset="0"/>
            </a:endParaRPr>
          </a:p>
          <a:p>
            <a:pPr lvl="1"/>
            <a:r>
              <a:rPr lang="en-US" dirty="0">
                <a:solidFill>
                  <a:srgbClr val="171717"/>
                </a:solidFill>
                <a:latin typeface="Segoe UI" panose="020B0502040204020203" pitchFamily="34" charset="0"/>
              </a:rPr>
              <a:t>Data </a:t>
            </a:r>
          </a:p>
          <a:p>
            <a:r>
              <a:rPr lang="en-US" b="0" i="0" dirty="0">
                <a:solidFill>
                  <a:srgbClr val="171717"/>
                </a:solidFill>
                <a:effectLst/>
                <a:latin typeface="Segoe UI" panose="020B0502040204020203" pitchFamily="34" charset="0"/>
              </a:rPr>
              <a:t>Supports well defined business capability</a:t>
            </a:r>
          </a:p>
          <a:p>
            <a:r>
              <a:rPr lang="en-US" b="0" i="0" dirty="0">
                <a:solidFill>
                  <a:srgbClr val="171717"/>
                </a:solidFill>
                <a:effectLst/>
                <a:latin typeface="Segoe UI" panose="020B0502040204020203" pitchFamily="34" charset="0"/>
              </a:rPr>
              <a:t>Can depend on other shared assets and other workloads</a:t>
            </a:r>
          </a:p>
          <a:p>
            <a:r>
              <a:rPr lang="en-US" dirty="0">
                <a:solidFill>
                  <a:srgbClr val="171717"/>
                </a:solidFill>
                <a:latin typeface="Segoe UI" panose="020B0502040204020203" pitchFamily="34" charset="0"/>
              </a:rPr>
              <a:t>Has individual BCDR, CIA, SLA characteristics</a:t>
            </a:r>
            <a:endParaRPr lang="en-US" b="0" i="0" dirty="0">
              <a:solidFill>
                <a:srgbClr val="171717"/>
              </a:solidFill>
              <a:effectLst/>
              <a:latin typeface="Segoe UI" panose="020B0502040204020203" pitchFamily="34" charset="0"/>
            </a:endParaRPr>
          </a:p>
          <a:p>
            <a:r>
              <a:rPr lang="en-US" dirty="0">
                <a:solidFill>
                  <a:srgbClr val="171717"/>
                </a:solidFill>
                <a:latin typeface="Segoe UI" panose="020B0502040204020203" pitchFamily="34" charset="0"/>
              </a:rPr>
              <a:t>Has an owner - both business (PO) and technical (IT)</a:t>
            </a:r>
          </a:p>
        </p:txBody>
      </p:sp>
      <p:pic>
        <p:nvPicPr>
          <p:cNvPr id="4" name="Google Shape;56;p13">
            <a:extLst>
              <a:ext uri="{FF2B5EF4-FFF2-40B4-BE49-F238E27FC236}">
                <a16:creationId xmlns:a16="http://schemas.microsoft.com/office/drawing/2014/main" id="{9540D24E-A44D-7677-8E31-200AC7FC725A}"/>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F9E6048E-B4FF-3BC1-03CD-97AB8D651C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4259176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9421</TotalTime>
  <Words>2484</Words>
  <Application>Microsoft Office PowerPoint</Application>
  <PresentationFormat>Widescreen</PresentationFormat>
  <Paragraphs>292</Paragraphs>
  <Slides>31</Slides>
  <Notes>19</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-apple-system</vt:lpstr>
      <vt:lpstr>Arial</vt:lpstr>
      <vt:lpstr>Calibri</vt:lpstr>
      <vt:lpstr>Calibri Light</vt:lpstr>
      <vt:lpstr>Comic Sans MS</vt:lpstr>
      <vt:lpstr>JetBrains Mono</vt:lpstr>
      <vt:lpstr>Segoe UI</vt:lpstr>
      <vt:lpstr>1_Office Theme</vt:lpstr>
      <vt:lpstr>Office Theme</vt:lpstr>
      <vt:lpstr>PowerPoint Presentation</vt:lpstr>
      <vt:lpstr>PowerPoint Presentation</vt:lpstr>
      <vt:lpstr>Infrastructure as Code User Group roadmap</vt:lpstr>
      <vt:lpstr>Workshops in your organization</vt:lpstr>
      <vt:lpstr>Microsoft Teams 101</vt:lpstr>
      <vt:lpstr>Practical information</vt:lpstr>
      <vt:lpstr>Agenda</vt:lpstr>
      <vt:lpstr>PowerPoint Presentation</vt:lpstr>
      <vt:lpstr>What is Workload?</vt:lpstr>
      <vt:lpstr>Workload Provisioning</vt:lpstr>
      <vt:lpstr>IaC - confidence </vt:lpstr>
      <vt:lpstr>IaC - manage multiple environments </vt:lpstr>
      <vt:lpstr>IaC tools - (Azure)</vt:lpstr>
      <vt:lpstr>IaC development process</vt:lpstr>
      <vt:lpstr>IaC process</vt:lpstr>
      <vt:lpstr>IaC multi-environment branching strategy  </vt:lpstr>
      <vt:lpstr>IaC multi-environment branching strategy  </vt:lpstr>
      <vt:lpstr>IaC multi-environment branching strategy  </vt:lpstr>
      <vt:lpstr>Workload on Azure with single Subscription</vt:lpstr>
      <vt:lpstr>Workload on Azure with Landing Zones</vt:lpstr>
      <vt:lpstr>Automation with Azure DevOps</vt:lpstr>
      <vt:lpstr>Azure DevOps: multiple environments</vt:lpstr>
      <vt:lpstr>IaC: Azure AD Service Principle</vt:lpstr>
      <vt:lpstr>Infrastructure as Code (IaC)</vt:lpstr>
      <vt:lpstr>IaC with Azure DevOps</vt:lpstr>
      <vt:lpstr>IaC: Azure DevOps repository</vt:lpstr>
      <vt:lpstr>IaC: Azure DevOps pipelines</vt:lpstr>
      <vt:lpstr>IaC: Azure DevOps Service Connection </vt:lpstr>
      <vt:lpstr>Azure DevOps Automation options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259</cp:revision>
  <dcterms:created xsi:type="dcterms:W3CDTF">2021-09-08T19:49:35Z</dcterms:created>
  <dcterms:modified xsi:type="dcterms:W3CDTF">2023-01-25T15:51:30Z</dcterms:modified>
</cp:coreProperties>
</file>